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62" r:id="rId3"/>
    <p:sldId id="535" r:id="rId5"/>
    <p:sldId id="492" r:id="rId6"/>
    <p:sldId id="283" r:id="rId7"/>
    <p:sldId id="500" r:id="rId8"/>
    <p:sldId id="267" r:id="rId9"/>
    <p:sldId id="266" r:id="rId10"/>
    <p:sldId id="502" r:id="rId11"/>
    <p:sldId id="520" r:id="rId12"/>
    <p:sldId id="576" r:id="rId13"/>
    <p:sldId id="577" r:id="rId14"/>
    <p:sldId id="578" r:id="rId15"/>
    <p:sldId id="579" r:id="rId16"/>
    <p:sldId id="580" r:id="rId17"/>
    <p:sldId id="533" r:id="rId18"/>
    <p:sldId id="536" r:id="rId19"/>
    <p:sldId id="537" r:id="rId20"/>
    <p:sldId id="538" r:id="rId21"/>
    <p:sldId id="540" r:id="rId22"/>
    <p:sldId id="543" r:id="rId23"/>
    <p:sldId id="541" r:id="rId24"/>
    <p:sldId id="544" r:id="rId25"/>
    <p:sldId id="532" r:id="rId26"/>
    <p:sldId id="558" r:id="rId27"/>
    <p:sldId id="559" r:id="rId28"/>
    <p:sldId id="560" r:id="rId29"/>
    <p:sldId id="561" r:id="rId30"/>
    <p:sldId id="562" r:id="rId31"/>
    <p:sldId id="563" r:id="rId32"/>
    <p:sldId id="521" r:id="rId33"/>
    <p:sldId id="522" r:id="rId34"/>
    <p:sldId id="523" r:id="rId35"/>
    <p:sldId id="524" r:id="rId36"/>
    <p:sldId id="525" r:id="rId37"/>
    <p:sldId id="526" r:id="rId38"/>
    <p:sldId id="527" r:id="rId39"/>
    <p:sldId id="528" r:id="rId40"/>
    <p:sldId id="529" r:id="rId41"/>
    <p:sldId id="530" r:id="rId42"/>
    <p:sldId id="531" r:id="rId43"/>
    <p:sldId id="496" r:id="rId44"/>
  </p:sldIdLst>
  <p:sldSz cx="12192000" cy="6858000"/>
  <p:notesSz cx="6858000" cy="9144000"/>
  <p:custDataLst>
    <p:tags r:id="rId48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7A95"/>
    <a:srgbClr val="E6E6E6"/>
    <a:srgbClr val="6A9447"/>
    <a:srgbClr val="6FA2E1"/>
    <a:srgbClr val="8FC4FD"/>
    <a:srgbClr val="65844B"/>
    <a:srgbClr val="364A31"/>
    <a:srgbClr val="980A42"/>
    <a:srgbClr val="8EC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/>
    <p:restoredTop sz="94660"/>
  </p:normalViewPr>
  <p:slideViewPr>
    <p:cSldViewPr snapToGrid="0">
      <p:cViewPr varScale="1">
        <p:scale>
          <a:sx n="60" d="100"/>
          <a:sy n="60" d="100"/>
        </p:scale>
        <p:origin x="42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gs" Target="tags/tag49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61192D-D7EC-48D0-81E4-CA37620AB0A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74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74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74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71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12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9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B5C41E-DAE8-42A1-9580-DADBCA84F6D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3000">
    <p:fade/>
  </p:transition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0" Type="http://schemas.openxmlformats.org/officeDocument/2006/relationships/notesSlide" Target="../notesSlides/notesSlide11.xml"/><Relationship Id="rId2" Type="http://schemas.openxmlformats.org/officeDocument/2006/relationships/tags" Target="../tags/tag26.xml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21.png"/><Relationship Id="rId17" Type="http://schemas.openxmlformats.org/officeDocument/2006/relationships/image" Target="../media/image20.png"/><Relationship Id="rId16" Type="http://schemas.openxmlformats.org/officeDocument/2006/relationships/image" Target="../media/image19.png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tags" Target="../tags/tag38.xml"/><Relationship Id="rId2" Type="http://schemas.openxmlformats.org/officeDocument/2006/relationships/slide" Target="slide4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4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tags" Target="../tags/tag39.xml"/><Relationship Id="rId2" Type="http://schemas.openxmlformats.org/officeDocument/2006/relationships/slide" Target="slide4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3.png"/><Relationship Id="rId2" Type="http://schemas.openxmlformats.org/officeDocument/2006/relationships/tags" Target="../tags/tag41.xml"/><Relationship Id="rId1" Type="http://schemas.openxmlformats.org/officeDocument/2006/relationships/slide" Target="slide4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.png"/><Relationship Id="rId2" Type="http://schemas.openxmlformats.org/officeDocument/2006/relationships/tags" Target="../tags/tag42.xml"/><Relationship Id="rId1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.png"/><Relationship Id="rId2" Type="http://schemas.openxmlformats.org/officeDocument/2006/relationships/tags" Target="../tags/tag43.xml"/><Relationship Id="rId1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.png"/><Relationship Id="rId2" Type="http://schemas.openxmlformats.org/officeDocument/2006/relationships/tags" Target="../tags/tag44.xml"/><Relationship Id="rId1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.png"/><Relationship Id="rId2" Type="http://schemas.openxmlformats.org/officeDocument/2006/relationships/tags" Target="../tags/tag45.xml"/><Relationship Id="rId1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.png"/><Relationship Id="rId2" Type="http://schemas.openxmlformats.org/officeDocument/2006/relationships/tags" Target="../tags/tag46.xml"/><Relationship Id="rId1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tags" Target="../tags/tag47.xml"/><Relationship Id="rId2" Type="http://schemas.openxmlformats.org/officeDocument/2006/relationships/slide" Target="slide4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4" Type="http://schemas.openxmlformats.org/officeDocument/2006/relationships/notesSlide" Target="../notesSlides/notesSlide3.xml"/><Relationship Id="rId23" Type="http://schemas.openxmlformats.org/officeDocument/2006/relationships/slideLayout" Target="../slideLayouts/slideLayout12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image" Target="../media/image3.png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.png"/><Relationship Id="rId3" Type="http://schemas.openxmlformats.org/officeDocument/2006/relationships/tags" Target="../tags/tag48.xml"/><Relationship Id="rId2" Type="http://schemas.openxmlformats.org/officeDocument/2006/relationships/slide" Target="slide4.xml"/><Relationship Id="rId1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3" Type="http://schemas.openxmlformats.org/officeDocument/2006/relationships/tags" Target="../tags/tag21.xml"/><Relationship Id="rId2" Type="http://schemas.openxmlformats.org/officeDocument/2006/relationships/slide" Target="slide4.xml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66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tags" Target="../tags/tag22.xml"/><Relationship Id="rId1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tags" Target="../tags/tag23.xml"/><Relationship Id="rId2" Type="http://schemas.openxmlformats.org/officeDocument/2006/relationships/slide" Target="slide4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23813"/>
            <a:ext cx="56546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564313" y="4589463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858125" y="-112712"/>
            <a:ext cx="1033463" cy="28813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7654925" y="-508000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绿色通道 gerrn shannel">
            <a:hlinkClick r:id="" action="ppaction://media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8500" y="-430212"/>
            <a:ext cx="812800" cy="812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圆角矩形 4"/>
          <p:cNvSpPr/>
          <p:nvPr/>
        </p:nvSpPr>
        <p:spPr>
          <a:xfrm>
            <a:off x="931545" y="4288155"/>
            <a:ext cx="5467985" cy="788670"/>
          </a:xfrm>
          <a:prstGeom prst="roundRect">
            <a:avLst/>
          </a:prstGeom>
          <a:solidFill>
            <a:srgbClr val="B47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汇报人：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郑皓天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83325" y="-112712"/>
            <a:ext cx="5921375" cy="6967538"/>
          </a:xfrm>
          <a:prstGeom prst="rect">
            <a:avLst/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5190" y="2752090"/>
            <a:ext cx="6271895" cy="1283335"/>
          </a:xfrm>
          <a:prstGeom prst="rect">
            <a:avLst/>
          </a:prstGeom>
          <a:noFill/>
        </p:spPr>
        <p:txBody>
          <a:bodyPr wrap="non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>
                <a:solidFill>
                  <a:srgbClr val="5B7A9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在线课程教学平台</a:t>
            </a:r>
            <a:endParaRPr kumimoji="0" lang="zh-CN" altLang="en-US" sz="5400" b="1" kern="1200" cap="none" spc="0" normalizeH="0" baseline="0" noProof="0" dirty="0">
              <a:solidFill>
                <a:srgbClr val="5B7A9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410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5" y="1164590"/>
            <a:ext cx="3514725" cy="10337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矩形 15"/>
          <p:cNvSpPr/>
          <p:nvPr/>
        </p:nvSpPr>
        <p:spPr>
          <a:xfrm>
            <a:off x="6515100" y="36513"/>
            <a:ext cx="5640388" cy="7102475"/>
          </a:xfrm>
          <a:prstGeom prst="rect">
            <a:avLst/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 rot="17382111">
            <a:off x="3402013" y="5411788"/>
            <a:ext cx="6307138" cy="487363"/>
          </a:xfrm>
          <a:custGeom>
            <a:avLst/>
            <a:gdLst>
              <a:gd name="connsiteX0" fmla="*/ 0 w 4289452"/>
              <a:gd name="connsiteY0" fmla="*/ 0 h 360040"/>
              <a:gd name="connsiteX1" fmla="*/ 4289452 w 4289452"/>
              <a:gd name="connsiteY1" fmla="*/ 0 h 360040"/>
              <a:gd name="connsiteX2" fmla="*/ 4289452 w 4289452"/>
              <a:gd name="connsiteY2" fmla="*/ 360040 h 360040"/>
              <a:gd name="connsiteX3" fmla="*/ 0 w 4289452"/>
              <a:gd name="connsiteY3" fmla="*/ 360040 h 360040"/>
              <a:gd name="connsiteX4" fmla="*/ 0 w 4289452"/>
              <a:gd name="connsiteY4" fmla="*/ 0 h 360040"/>
              <a:gd name="connsiteX0-1" fmla="*/ 0 w 4729340"/>
              <a:gd name="connsiteY0-2" fmla="*/ 5616 h 365656"/>
              <a:gd name="connsiteX1-3" fmla="*/ 4729340 w 4729340"/>
              <a:gd name="connsiteY1-4" fmla="*/ 0 h 365656"/>
              <a:gd name="connsiteX2-5" fmla="*/ 4289452 w 4729340"/>
              <a:gd name="connsiteY2-6" fmla="*/ 365656 h 365656"/>
              <a:gd name="connsiteX3-7" fmla="*/ 0 w 4729340"/>
              <a:gd name="connsiteY3-8" fmla="*/ 365656 h 365656"/>
              <a:gd name="connsiteX4-9" fmla="*/ 0 w 4729340"/>
              <a:gd name="connsiteY4-10" fmla="*/ 5616 h 3656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729340" h="365656">
                <a:moveTo>
                  <a:pt x="0" y="5616"/>
                </a:moveTo>
                <a:lnTo>
                  <a:pt x="4729340" y="0"/>
                </a:lnTo>
                <a:lnTo>
                  <a:pt x="4289452" y="365656"/>
                </a:lnTo>
                <a:lnTo>
                  <a:pt x="0" y="365656"/>
                </a:lnTo>
                <a:lnTo>
                  <a:pt x="0" y="5616"/>
                </a:lnTo>
                <a:close/>
              </a:path>
            </a:pathLst>
          </a:custGeom>
          <a:solidFill>
            <a:srgbClr val="B47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6589231">
            <a:off x="2805906" y="3332956"/>
            <a:ext cx="9696450" cy="1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8" grpId="0" bldLvl="0" animBg="1"/>
      <p:bldP spid="20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7331075" y="4589463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MH_Entry_1">
            <a:hlinkClick r:id="rId1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2763" y="1928813"/>
            <a:ext cx="5105400" cy="608013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560" b="0" i="0" u="none" strike="noStrike" kern="1200" cap="none" spc="0" normalizeH="0" baseline="0" noProof="0" dirty="0">
                <a:ln>
                  <a:noFill/>
                </a:ln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02     </a:t>
            </a:r>
            <a:endParaRPr kumimoji="0" lang="en-US" altLang="zh-CN" sz="2560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665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  <a:r>
              <a:rPr lang="zh-CN" altLang="en-US" sz="2665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665" dirty="0"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6400" y="5561013"/>
            <a:ext cx="5835650" cy="3270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8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账户模块包括了注册、登录、个人中心、路由跳转、</a:t>
            </a:r>
            <a:r>
              <a:rPr kumimoji="0" lang="en-US" altLang="zh-CN" sz="128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token</a:t>
            </a:r>
            <a:r>
              <a:rPr kumimoji="0" lang="zh-CN" altLang="en-US" sz="128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处理</a:t>
            </a:r>
            <a:endParaRPr kumimoji="0" lang="zh-CN" altLang="en-US" sz="128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6400" y="2751138"/>
            <a:ext cx="5105400" cy="5340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账户</a:t>
            </a: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个人中心概览：</a:t>
            </a:r>
            <a:endParaRPr kumimoji="0" lang="zh-CN" altLang="en-US" sz="192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38163" y="5346700"/>
            <a:ext cx="2027238" cy="0"/>
          </a:xfrm>
          <a:prstGeom prst="line">
            <a:avLst/>
          </a:prstGeom>
          <a:noFill/>
          <a:ln>
            <a:solidFill>
              <a:srgbClr val="B47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207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335" y="975995"/>
            <a:ext cx="8642350" cy="437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0" grpId="0"/>
      <p:bldP spid="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189717" y="300521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课程</a:t>
            </a:r>
            <a:endParaRPr kumimoji="0" lang="zh-CN" altLang="en-US" sz="2800" kern="1200" cap="none" spc="0" normalizeH="0" baseline="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+mn-cs"/>
            </a:endParaRPr>
          </a:p>
        </p:txBody>
      </p:sp>
      <p:grpSp>
        <p:nvGrpSpPr>
          <p:cNvPr id="10246" name="组合 10"/>
          <p:cNvGrpSpPr/>
          <p:nvPr>
            <p:custDataLst>
              <p:tags r:id="rId1"/>
            </p:custDataLst>
          </p:nvPr>
        </p:nvGrpSpPr>
        <p:grpSpPr>
          <a:xfrm>
            <a:off x="825500" y="473076"/>
            <a:ext cx="10652125" cy="5430837"/>
            <a:chOff x="403225" y="566738"/>
            <a:chExt cx="10652125" cy="5430837"/>
          </a:xfrm>
        </p:grpSpPr>
        <p:cxnSp>
          <p:nvCxnSpPr>
            <p:cNvPr id="4" name="直接连接符 3"/>
            <p:cNvCxnSpPr>
              <a:stCxn id="9" idx="3"/>
            </p:cNvCxnSpPr>
            <p:nvPr/>
          </p:nvCxnSpPr>
          <p:spPr>
            <a:xfrm flipV="1">
              <a:off x="1670253" y="566738"/>
              <a:ext cx="9385097" cy="8905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403226" y="2108200"/>
              <a:ext cx="6204052" cy="3889375"/>
            </a:xfrm>
            <a:prstGeom prst="rect">
              <a:avLst/>
            </a:prstGeom>
            <a:solidFill>
              <a:srgbClr val="B47554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任意多边形: 形状 10"/>
            <p:cNvSpPr/>
            <p:nvPr>
              <p:custDataLst>
                <p:tags r:id="rId3"/>
              </p:custDataLst>
            </p:nvPr>
          </p:nvSpPr>
          <p:spPr>
            <a:xfrm>
              <a:off x="403225" y="2428875"/>
              <a:ext cx="476250" cy="952500"/>
            </a:xfrm>
            <a:custGeom>
              <a:avLst/>
              <a:gdLst>
                <a:gd name="connsiteX0" fmla="*/ 0 w 595086"/>
                <a:gd name="connsiteY0" fmla="*/ 0 h 1190172"/>
                <a:gd name="connsiteX1" fmla="*/ 595086 w 595086"/>
                <a:gd name="connsiteY1" fmla="*/ 595086 h 1190172"/>
                <a:gd name="connsiteX2" fmla="*/ 0 w 595086"/>
                <a:gd name="connsiteY2" fmla="*/ 1190172 h 119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086" h="1190172">
                  <a:moveTo>
                    <a:pt x="0" y="0"/>
                  </a:moveTo>
                  <a:cubicBezTo>
                    <a:pt x="328657" y="0"/>
                    <a:pt x="595086" y="266429"/>
                    <a:pt x="595086" y="595086"/>
                  </a:cubicBezTo>
                  <a:cubicBezTo>
                    <a:pt x="595086" y="923743"/>
                    <a:pt x="328657" y="1190172"/>
                    <a:pt x="0" y="1190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任意多边形: 形状 11"/>
            <p:cNvSpPr/>
            <p:nvPr>
              <p:custDataLst>
                <p:tags r:id="rId4"/>
              </p:custDataLst>
            </p:nvPr>
          </p:nvSpPr>
          <p:spPr>
            <a:xfrm>
              <a:off x="403225" y="3578225"/>
              <a:ext cx="476250" cy="950913"/>
            </a:xfrm>
            <a:custGeom>
              <a:avLst/>
              <a:gdLst>
                <a:gd name="connsiteX0" fmla="*/ 0 w 595086"/>
                <a:gd name="connsiteY0" fmla="*/ 0 h 1190172"/>
                <a:gd name="connsiteX1" fmla="*/ 595086 w 595086"/>
                <a:gd name="connsiteY1" fmla="*/ 595086 h 1190172"/>
                <a:gd name="connsiteX2" fmla="*/ 0 w 595086"/>
                <a:gd name="connsiteY2" fmla="*/ 1190172 h 119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086" h="1190172">
                  <a:moveTo>
                    <a:pt x="0" y="0"/>
                  </a:moveTo>
                  <a:cubicBezTo>
                    <a:pt x="328657" y="0"/>
                    <a:pt x="595086" y="266429"/>
                    <a:pt x="595086" y="595086"/>
                  </a:cubicBezTo>
                  <a:cubicBezTo>
                    <a:pt x="595086" y="923743"/>
                    <a:pt x="328657" y="1190172"/>
                    <a:pt x="0" y="1190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任意多边形: 形状 12"/>
            <p:cNvSpPr/>
            <p:nvPr>
              <p:custDataLst>
                <p:tags r:id="rId5"/>
              </p:custDataLst>
            </p:nvPr>
          </p:nvSpPr>
          <p:spPr>
            <a:xfrm>
              <a:off x="403225" y="4725988"/>
              <a:ext cx="476250" cy="952500"/>
            </a:xfrm>
            <a:custGeom>
              <a:avLst/>
              <a:gdLst>
                <a:gd name="connsiteX0" fmla="*/ 0 w 595086"/>
                <a:gd name="connsiteY0" fmla="*/ 0 h 1190172"/>
                <a:gd name="connsiteX1" fmla="*/ 595086 w 595086"/>
                <a:gd name="connsiteY1" fmla="*/ 595086 h 1190172"/>
                <a:gd name="connsiteX2" fmla="*/ 0 w 595086"/>
                <a:gd name="connsiteY2" fmla="*/ 1190172 h 119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086" h="1190172">
                  <a:moveTo>
                    <a:pt x="0" y="0"/>
                  </a:moveTo>
                  <a:cubicBezTo>
                    <a:pt x="328657" y="0"/>
                    <a:pt x="595086" y="266429"/>
                    <a:pt x="595086" y="595086"/>
                  </a:cubicBezTo>
                  <a:cubicBezTo>
                    <a:pt x="595086" y="923743"/>
                    <a:pt x="328657" y="1190172"/>
                    <a:pt x="0" y="1190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5" name="直接连接符 14"/>
            <p:cNvCxnSpPr/>
            <p:nvPr>
              <p:custDataLst>
                <p:tags r:id="rId6"/>
              </p:custDataLst>
            </p:nvPr>
          </p:nvCxnSpPr>
          <p:spPr>
            <a:xfrm>
              <a:off x="417513" y="3479800"/>
              <a:ext cx="57404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7"/>
              </p:custDataLst>
            </p:nvPr>
          </p:nvCxnSpPr>
          <p:spPr>
            <a:xfrm>
              <a:off x="417513" y="4630738"/>
              <a:ext cx="57404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55" name="组合 16"/>
            <p:cNvGrpSpPr/>
            <p:nvPr/>
          </p:nvGrpSpPr>
          <p:grpSpPr>
            <a:xfrm>
              <a:off x="1179513" y="2370138"/>
              <a:ext cx="4905375" cy="730729"/>
              <a:chOff x="1378503" y="2047789"/>
              <a:chExt cx="4905827" cy="731061"/>
            </a:xfrm>
          </p:grpSpPr>
          <p:sp>
            <p:nvSpPr>
              <p:cNvPr id="10262" name="矩形 17"/>
              <p:cNvSpPr/>
              <p:nvPr>
                <p:custDataLst>
                  <p:tags r:id="rId8"/>
                </p:custDataLst>
              </p:nvPr>
            </p:nvSpPr>
            <p:spPr>
              <a:xfrm>
                <a:off x="1378503" y="2429441"/>
                <a:ext cx="4905827" cy="34940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20000"/>
                  </a:lnSpc>
                  <a:spcBef>
                    <a:spcPct val="20000"/>
                  </a:spcBef>
                  <a:buFontTx/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/>
                    <a:ea typeface="冬青黑体简体中文 W3"/>
                  </a:rPr>
                  <a:t>有校验账户名密码错误和多次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/>
                    <a:ea typeface="冬青黑体简体中文 W3"/>
                  </a:rPr>
                  <a:t>输错冻结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/>
                    <a:ea typeface="冬青黑体简体中文 W3"/>
                  </a:rPr>
                  <a:t>功能</a:t>
                </a:r>
                <a:endParaRPr lang="zh-CN" altLang="en-US" sz="1400" dirty="0">
                  <a:solidFill>
                    <a:schemeClr val="bg1"/>
                  </a:solidFill>
                  <a:latin typeface="冬青黑体简体中文 W3"/>
                  <a:ea typeface="冬青黑体简体中文 W3"/>
                </a:endParaRPr>
              </a:p>
            </p:txBody>
          </p:sp>
          <p:sp>
            <p:nvSpPr>
              <p:cNvPr id="10263" name="矩形 18"/>
              <p:cNvSpPr/>
              <p:nvPr>
                <p:custDataLst>
                  <p:tags r:id="rId9"/>
                </p:custDataLst>
              </p:nvPr>
            </p:nvSpPr>
            <p:spPr>
              <a:xfrm>
                <a:off x="1378503" y="2047789"/>
                <a:ext cx="2241974" cy="4605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just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迷你简菱心"/>
                    <a:ea typeface="迷你简菱心"/>
                  </a:rPr>
                  <a:t>登录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迷你简菱心"/>
                    <a:ea typeface="迷你简菱心"/>
                  </a:rPr>
                  <a:t>页面</a:t>
                </a:r>
                <a:endParaRPr lang="zh-CN" altLang="en-US" sz="2000" dirty="0">
                  <a:solidFill>
                    <a:schemeClr val="bg1"/>
                  </a:solidFill>
                  <a:latin typeface="迷你简菱心"/>
                  <a:ea typeface="迷你简菱心"/>
                </a:endParaRPr>
              </a:p>
            </p:txBody>
          </p:sp>
        </p:grpSp>
        <p:grpSp>
          <p:nvGrpSpPr>
            <p:cNvPr id="10256" name="组合 19"/>
            <p:cNvGrpSpPr/>
            <p:nvPr/>
          </p:nvGrpSpPr>
          <p:grpSpPr>
            <a:xfrm>
              <a:off x="1179513" y="3575050"/>
              <a:ext cx="4905375" cy="730729"/>
              <a:chOff x="1378503" y="2047789"/>
              <a:chExt cx="4905827" cy="731061"/>
            </a:xfrm>
          </p:grpSpPr>
          <p:sp>
            <p:nvSpPr>
              <p:cNvPr id="10260" name="矩形 20"/>
              <p:cNvSpPr/>
              <p:nvPr>
                <p:custDataLst>
                  <p:tags r:id="rId10"/>
                </p:custDataLst>
              </p:nvPr>
            </p:nvSpPr>
            <p:spPr>
              <a:xfrm>
                <a:off x="1378503" y="2429441"/>
                <a:ext cx="4905827" cy="34940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20000"/>
                  </a:lnSpc>
                  <a:spcBef>
                    <a:spcPct val="20000"/>
                  </a:spcBef>
                  <a:buFontTx/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/>
                    <a:ea typeface="冬青黑体简体中文 W3"/>
                  </a:rPr>
                  <a:t>可以选择角色，有良好提示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/>
                    <a:ea typeface="冬青黑体简体中文 W3"/>
                  </a:rPr>
                  <a:t>功能</a:t>
                </a:r>
                <a:endParaRPr lang="zh-CN" altLang="en-US" sz="1400" dirty="0">
                  <a:solidFill>
                    <a:schemeClr val="bg1"/>
                  </a:solidFill>
                  <a:latin typeface="冬青黑体简体中文 W3"/>
                  <a:ea typeface="冬青黑体简体中文 W3"/>
                </a:endParaRPr>
              </a:p>
            </p:txBody>
          </p:sp>
          <p:sp>
            <p:nvSpPr>
              <p:cNvPr id="10261" name="矩形 21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78503" y="2047789"/>
                <a:ext cx="2241974" cy="4605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just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迷你简菱心"/>
                    <a:ea typeface="迷你简菱心"/>
                  </a:rPr>
                  <a:t>注册页面</a:t>
                </a:r>
                <a:endParaRPr lang="zh-CN" altLang="en-US" sz="2000" dirty="0">
                  <a:solidFill>
                    <a:schemeClr val="bg1"/>
                  </a:solidFill>
                  <a:latin typeface="迷你简菱心"/>
                  <a:ea typeface="迷你简菱心"/>
                </a:endParaRPr>
              </a:p>
            </p:txBody>
          </p:sp>
        </p:grpSp>
        <p:grpSp>
          <p:nvGrpSpPr>
            <p:cNvPr id="10257" name="组合 22"/>
            <p:cNvGrpSpPr/>
            <p:nvPr/>
          </p:nvGrpSpPr>
          <p:grpSpPr>
            <a:xfrm>
              <a:off x="1179513" y="4708525"/>
              <a:ext cx="4905375" cy="715096"/>
              <a:chOff x="1378503" y="2047789"/>
              <a:chExt cx="4905827" cy="715421"/>
            </a:xfrm>
          </p:grpSpPr>
          <p:sp>
            <p:nvSpPr>
              <p:cNvPr id="10258" name="矩形 23"/>
              <p:cNvSpPr/>
              <p:nvPr>
                <p:custDataLst>
                  <p:tags r:id="rId12"/>
                </p:custDataLst>
              </p:nvPr>
            </p:nvSpPr>
            <p:spPr>
              <a:xfrm>
                <a:off x="1378503" y="2429441"/>
                <a:ext cx="4905827" cy="3337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20000"/>
                  </a:lnSpc>
                  <a:spcBef>
                    <a:spcPct val="20000"/>
                  </a:spcBef>
                  <a:buFontTx/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/>
                    <a:ea typeface="冬青黑体简体中文 W3"/>
                  </a:rPr>
                  <a:t>鼠标移动到课程名称上时，名称变为蓝色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/>
                  <a:ea typeface="冬青黑体简体中文 W3"/>
                </a:endParaRPr>
              </a:p>
            </p:txBody>
          </p:sp>
          <p:sp>
            <p:nvSpPr>
              <p:cNvPr id="10259" name="矩形 24"/>
              <p:cNvSpPr/>
              <p:nvPr>
                <p:custDataLst>
                  <p:tags r:id="rId13"/>
                </p:custDataLst>
              </p:nvPr>
            </p:nvSpPr>
            <p:spPr>
              <a:xfrm>
                <a:off x="1378503" y="2047789"/>
                <a:ext cx="2241974" cy="46058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just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迷你简菱心"/>
                    <a:ea typeface="迷你简菱心"/>
                  </a:rPr>
                  <a:t>提示框</a:t>
                </a:r>
                <a:endParaRPr lang="zh-CN" altLang="en-US" sz="2000" dirty="0">
                  <a:solidFill>
                    <a:schemeClr val="bg1"/>
                  </a:solidFill>
                  <a:latin typeface="迷你简菱心"/>
                  <a:ea typeface="迷你简菱心"/>
                </a:endParaRPr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8105" y="351790"/>
            <a:ext cx="2520000" cy="255705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7330" y="256540"/>
            <a:ext cx="2520000" cy="320617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17330" y="3484880"/>
            <a:ext cx="2520000" cy="317793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29450" y="2982595"/>
            <a:ext cx="1310640" cy="4724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7480" y="3531870"/>
            <a:ext cx="2520000" cy="3349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" grpId="0" bldLvl="0" animBg="1"/>
      <p:bldP spid="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56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57" name="直接连接符 56"/>
          <p:cNvCxnSpPr>
            <a:stCxn id="62" idx="3"/>
          </p:cNvCxnSpPr>
          <p:nvPr/>
        </p:nvCxnSpPr>
        <p:spPr>
          <a:xfrm>
            <a:off x="3529013" y="561975"/>
            <a:ext cx="7526338" cy="4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1189717" y="300521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kern="1200" cap="none" spc="0" normalizeH="0" baseline="0" noProof="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+mn-cs"/>
              </a:rPr>
              <a:t>点击输入标题</a:t>
            </a:r>
            <a:endParaRPr kumimoji="0" lang="zh-CN" altLang="en-US" sz="2800" kern="1200" cap="none" spc="0" normalizeH="0" baseline="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0465" y="1196975"/>
            <a:ext cx="7949565" cy="40201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3215" y="1097280"/>
            <a:ext cx="3312160" cy="5291455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账户个人中心</a:t>
            </a:r>
            <a:endParaRPr kumimoji="0" lang="zh-CN" altLang="en-US" sz="2665" b="0" i="0" u="none" strike="noStrike" kern="1200" cap="none" spc="0" normalizeH="0" baseline="0" dirty="0"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可以上传本地图片作为头像，更改昵称和签名等</a:t>
            </a: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个人信息。</a:t>
            </a:r>
            <a:endParaRPr kumimoji="0" lang="zh-CN" altLang="en-US" sz="192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2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点击保存提交后端，下次登录保留信息，自动显示简介和</a:t>
            </a: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头像。</a:t>
            </a:r>
            <a:endParaRPr kumimoji="0" lang="zh-CN" altLang="en-US" sz="192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55" grpId="0" animBg="1"/>
      <p:bldP spid="56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56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3529013" y="1007110"/>
            <a:ext cx="7526338" cy="4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1189717" y="300521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kern="1200" cap="none" spc="0" normalizeH="0" baseline="0" noProof="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+mn-cs"/>
              </a:rPr>
              <a:t>点击输入标题</a:t>
            </a:r>
            <a:endParaRPr kumimoji="0" lang="zh-CN" altLang="en-US" sz="2800" kern="1200" cap="none" spc="0" normalizeH="0" baseline="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215" y="1097280"/>
            <a:ext cx="3312160" cy="5291455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其他小组件</a:t>
            </a:r>
            <a:endParaRPr kumimoji="0" lang="zh-CN" altLang="en-US" sz="2665" b="0" i="0" u="none" strike="noStrike" kern="1200" cap="none" spc="0" normalizeH="0" baseline="0" dirty="0"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设计了待办事项、学习历史、学习笔记、我的收藏、我的错题、我的讨论等</a:t>
            </a: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功能。</a:t>
            </a:r>
            <a:endParaRPr kumimoji="0" lang="zh-CN" altLang="en-US" sz="192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935" y="273685"/>
            <a:ext cx="5691505" cy="1727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65" y="2318385"/>
            <a:ext cx="2480945" cy="2827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318385"/>
            <a:ext cx="2506345" cy="21221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355" y="2318385"/>
            <a:ext cx="2439670" cy="2157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225" y="4745355"/>
            <a:ext cx="3697605" cy="20872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455" y="4746625"/>
            <a:ext cx="3630295" cy="2088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55" grpId="0" bldLvl="0" animBg="1"/>
      <p:bldP spid="56" grpId="0" bldLvl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56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57" name="直接连接符 56"/>
          <p:cNvCxnSpPr>
            <a:stCxn id="62" idx="3"/>
          </p:cNvCxnSpPr>
          <p:nvPr/>
        </p:nvCxnSpPr>
        <p:spPr>
          <a:xfrm>
            <a:off x="3529013" y="561975"/>
            <a:ext cx="7526338" cy="4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1189717" y="300521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kern="1200" cap="none" spc="0" normalizeH="0" baseline="0" noProof="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+mn-cs"/>
              </a:rPr>
              <a:t>点击输入标题</a:t>
            </a:r>
            <a:endParaRPr kumimoji="0" lang="zh-CN" altLang="en-US" sz="2800" kern="1200" cap="none" spc="0" normalizeH="0" baseline="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3215" y="1097280"/>
            <a:ext cx="4231640" cy="5291455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665" b="0" i="0" u="none" strike="noStrike" kern="1200" cap="none" spc="0" normalizeH="0" baseline="0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权限管理（教师、</a:t>
            </a:r>
            <a:r>
              <a:rPr kumimoji="0" lang="zh-CN" altLang="en-US" sz="2665" b="0" i="0" u="none" strike="noStrike" kern="1200" cap="none" spc="0" normalizeH="0" baseline="0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管理员）</a:t>
            </a:r>
            <a:endParaRPr kumimoji="0" lang="zh-CN" altLang="en-US" sz="2665" b="0" i="0" u="none" strike="noStrike" kern="1200" cap="none" spc="0" normalizeH="0" baseline="0" dirty="0"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教师和管理员可以看到</a:t>
            </a:r>
            <a:r>
              <a:rPr kumimoji="0" lang="en-US" altLang="zh-CN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管理</a:t>
            </a:r>
            <a:r>
              <a:rPr kumimoji="0" lang="en-US" altLang="zh-CN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选项，教室可以看到所有学生信息，管理员可以看到所有教师和学生</a:t>
            </a: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信息。</a:t>
            </a:r>
            <a:endParaRPr kumimoji="0" lang="zh-CN" altLang="en-US" sz="192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2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可以批处理执行重置密码、禁用账户和删除账户操作，删除有选框</a:t>
            </a: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提示。</a:t>
            </a:r>
            <a:endParaRPr kumimoji="0" lang="zh-CN" altLang="en-US" sz="192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4740" y="1329690"/>
            <a:ext cx="6548755" cy="4564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55" grpId="0" animBg="1"/>
      <p:bldP spid="56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0"/>
            <a:ext cx="56737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6505575" y="9525"/>
            <a:ext cx="5692775" cy="6834188"/>
          </a:xfrm>
          <a:prstGeom prst="rect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6589231">
            <a:off x="2805906" y="3332956"/>
            <a:ext cx="9696450" cy="1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7331075" y="4589463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858125" y="-112712"/>
            <a:ext cx="1033463" cy="28813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7654925" y="-508000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3"/>
          <p:cNvSpPr/>
          <p:nvPr/>
        </p:nvSpPr>
        <p:spPr>
          <a:xfrm rot="17382111">
            <a:off x="3388519" y="5426869"/>
            <a:ext cx="6305550" cy="487363"/>
          </a:xfrm>
          <a:custGeom>
            <a:avLst/>
            <a:gdLst>
              <a:gd name="connsiteX0" fmla="*/ 0 w 4289452"/>
              <a:gd name="connsiteY0" fmla="*/ 0 h 360040"/>
              <a:gd name="connsiteX1" fmla="*/ 4289452 w 4289452"/>
              <a:gd name="connsiteY1" fmla="*/ 0 h 360040"/>
              <a:gd name="connsiteX2" fmla="*/ 4289452 w 4289452"/>
              <a:gd name="connsiteY2" fmla="*/ 360040 h 360040"/>
              <a:gd name="connsiteX3" fmla="*/ 0 w 4289452"/>
              <a:gd name="connsiteY3" fmla="*/ 360040 h 360040"/>
              <a:gd name="connsiteX4" fmla="*/ 0 w 4289452"/>
              <a:gd name="connsiteY4" fmla="*/ 0 h 360040"/>
              <a:gd name="connsiteX0-1" fmla="*/ 0 w 4729340"/>
              <a:gd name="connsiteY0-2" fmla="*/ 5616 h 365656"/>
              <a:gd name="connsiteX1-3" fmla="*/ 4729340 w 4729340"/>
              <a:gd name="connsiteY1-4" fmla="*/ 0 h 365656"/>
              <a:gd name="connsiteX2-5" fmla="*/ 4289452 w 4729340"/>
              <a:gd name="connsiteY2-6" fmla="*/ 365656 h 365656"/>
              <a:gd name="connsiteX3-7" fmla="*/ 0 w 4729340"/>
              <a:gd name="connsiteY3-8" fmla="*/ 365656 h 365656"/>
              <a:gd name="connsiteX4-9" fmla="*/ 0 w 4729340"/>
              <a:gd name="connsiteY4-10" fmla="*/ 5616 h 3656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729340" h="365656">
                <a:moveTo>
                  <a:pt x="0" y="5616"/>
                </a:moveTo>
                <a:lnTo>
                  <a:pt x="4729340" y="0"/>
                </a:lnTo>
                <a:lnTo>
                  <a:pt x="4289452" y="365656"/>
                </a:lnTo>
                <a:lnTo>
                  <a:pt x="0" y="365656"/>
                </a:lnTo>
                <a:lnTo>
                  <a:pt x="0" y="5616"/>
                </a:lnTo>
                <a:close/>
              </a:path>
            </a:pathLst>
          </a:custGeom>
          <a:solidFill>
            <a:srgbClr val="B47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1313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2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4375" y="1462405"/>
            <a:ext cx="5105400" cy="1645920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560" b="0" i="0" u="none" strike="noStrike" kern="1200" cap="none" spc="0" normalizeH="0" baseline="0" noProof="0" dirty="0">
                <a:ln>
                  <a:noFill/>
                </a:ln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03    </a:t>
            </a:r>
            <a:endParaRPr kumimoji="0" lang="en-US" altLang="zh-CN" sz="2560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教师模块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6400" y="5561013"/>
            <a:ext cx="5835650" cy="3086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8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首页包括了课程的推荐、展示，以及实现登录、注册功能。</a:t>
            </a:r>
            <a:endParaRPr kumimoji="0" lang="zh-CN" altLang="en-US" sz="128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38163" y="5346700"/>
            <a:ext cx="2027238" cy="0"/>
          </a:xfrm>
          <a:prstGeom prst="line">
            <a:avLst/>
          </a:prstGeom>
          <a:noFill/>
          <a:ln>
            <a:solidFill>
              <a:srgbClr val="B47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6301215" y="372510"/>
            <a:ext cx="5907683" cy="65131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1730" kern="1200" cap="none" spc="0" normalizeH="0" baseline="0" noProof="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n-ea"/>
                <a:cs typeface="+mn-cs"/>
              </a:rPr>
              <a:t>03</a:t>
            </a:r>
            <a:endParaRPr kumimoji="0" lang="zh-CN" altLang="en-US" sz="41730" kern="1200" cap="none" spc="0" normalizeH="0" baseline="0" noProof="0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+mn-ea"/>
              <a:cs typeface="+mn-cs"/>
            </a:endParaRPr>
          </a:p>
        </p:txBody>
      </p:sp>
      <p:pic>
        <p:nvPicPr>
          <p:cNvPr id="8207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30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207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MH_Entry_1">
            <a:hlinkClick r:id="rId2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94385" y="372745"/>
            <a:ext cx="6948170" cy="1645920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R="0" lvl="0" algn="l" defTabSz="914400" rtl="0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560" noProof="0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添加删除课程</a:t>
            </a:r>
            <a:endParaRPr lang="en-US" altLang="zh-CN" sz="2560" noProof="0" dirty="0"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dirty="0">
                <a:cs typeface="+mn-cs"/>
              </a:rPr>
              <a:t>查看修改学生成绩</a:t>
            </a:r>
            <a:endParaRPr kumimoji="0" lang="zh-CN" altLang="en-US" sz="1800" b="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dirty="0"/>
              <a:t>课程管理：进行课程规划布置课后问题</a:t>
            </a:r>
            <a:endParaRPr kumimoji="0" lang="zh-CN" altLang="en-US" sz="1800" b="0" i="0" u="none" strike="noStrike" kern="1200" cap="none" spc="0" normalizeH="0" baseline="0" dirty="0"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24" y="3546857"/>
            <a:ext cx="11460174" cy="18862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24" y="2314666"/>
            <a:ext cx="11199993" cy="920906"/>
          </a:xfrm>
          <a:prstGeom prst="rect">
            <a:avLst/>
          </a:prstGeom>
        </p:spPr>
      </p:pic>
      <p:sp>
        <p:nvSpPr>
          <p:cNvPr id="22" name="MH_Entry_1">
            <a:hlinkClick r:id="rId2" action="ppaction://hlinksldjump"/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94385" y="5122545"/>
            <a:ext cx="10850880" cy="1934210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dirty="0"/>
              <a:t>当检测到登录账户为教师的时候，页面左上角会显示出两个功能按钮，点击对应的按钮会跳转到不同的功能页面进行对应功能操作。</a:t>
            </a:r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0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1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3366" y="372510"/>
            <a:ext cx="5105400" cy="1645920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560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添加删除课程</a:t>
            </a:r>
            <a:endParaRPr kumimoji="0" lang="en-US" altLang="zh-CN" sz="2560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207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903366" y="1740834"/>
            <a:ext cx="7737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业务逻辑：在后台通过</a:t>
            </a:r>
            <a:r>
              <a:rPr lang="en-US" altLang="zh-CN" dirty="0"/>
              <a:t>server.js</a:t>
            </a:r>
            <a:r>
              <a:rPr lang="zh-CN" altLang="en-US" dirty="0"/>
              <a:t>部署一个服务器负责连接前端网页和本地的</a:t>
            </a:r>
            <a:r>
              <a:rPr lang="en-US" altLang="zh-CN" dirty="0"/>
              <a:t>json</a:t>
            </a:r>
            <a:r>
              <a:rPr lang="zh-CN" altLang="en-US" dirty="0"/>
              <a:t>文档，</a:t>
            </a:r>
            <a:r>
              <a:rPr lang="en-US" altLang="zh-CN" dirty="0"/>
              <a:t>Json</a:t>
            </a:r>
            <a:r>
              <a:rPr lang="zh-CN" altLang="en-US" dirty="0"/>
              <a:t>文档中保存着同学的姓名和课程信息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87" y="2623101"/>
            <a:ext cx="5712713" cy="3407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1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98198" y="377226"/>
            <a:ext cx="5105400" cy="1645920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56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添加课程</a:t>
            </a:r>
            <a:endParaRPr kumimoji="0" lang="en-US" altLang="zh-CN" sz="2560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207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803366" y="1637293"/>
            <a:ext cx="77375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在添加课程页面，首先显示当前有的所有课程。</a:t>
            </a:r>
            <a:endParaRPr lang="en-US" altLang="zh-CN" dirty="0"/>
          </a:p>
          <a:p>
            <a:r>
              <a:rPr lang="zh-CN" altLang="en-US" dirty="0"/>
              <a:t>设计一个添加框进行新的课程的加入，添加成功后写入本地的</a:t>
            </a:r>
            <a:r>
              <a:rPr lang="en-US" altLang="zh-CN" dirty="0"/>
              <a:t>json</a:t>
            </a:r>
            <a:r>
              <a:rPr lang="zh-CN" altLang="en-US" dirty="0"/>
              <a:t>文档中。</a:t>
            </a:r>
            <a:endParaRPr lang="en-US" altLang="zh-CN" dirty="0"/>
          </a:p>
          <a:p>
            <a:r>
              <a:rPr lang="zh-CN" altLang="en-US" dirty="0"/>
              <a:t>对于每一个</a:t>
            </a:r>
            <a:r>
              <a:rPr lang="en-US" altLang="zh-CN" dirty="0"/>
              <a:t>json</a:t>
            </a:r>
            <a:r>
              <a:rPr lang="zh-CN" altLang="en-US" dirty="0"/>
              <a:t>文档中的课程元素，添加一个删除按钮，当检测到对应按钮被按下时删除</a:t>
            </a:r>
            <a:r>
              <a:rPr lang="en-US" altLang="zh-CN" dirty="0"/>
              <a:t>json</a:t>
            </a:r>
            <a:r>
              <a:rPr lang="zh-CN" altLang="en-US" dirty="0"/>
              <a:t>文档中的对应元素并刷新渲染。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66" y="3101079"/>
            <a:ext cx="9023287" cy="2308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1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6522" y="555465"/>
            <a:ext cx="5105400" cy="1645920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成绩管理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207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756522" y="1973344"/>
            <a:ext cx="7737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成绩管理与课程管理类似，学生成绩保存在本地的</a:t>
            </a:r>
            <a:r>
              <a:rPr lang="en-US" altLang="zh-CN" dirty="0"/>
              <a:t>json</a:t>
            </a:r>
            <a:r>
              <a:rPr lang="zh-CN" altLang="en-US" dirty="0"/>
              <a:t>文件中，首先展示所有的学生成绩，并且设置删除和添加功能。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22" y="2635144"/>
            <a:ext cx="9068554" cy="2596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825500" y="1644650"/>
            <a:ext cx="10640695" cy="4193540"/>
          </a:xfrm>
          <a:prstGeom prst="rect">
            <a:avLst/>
          </a:prstGeom>
        </p:spPr>
        <p:txBody>
          <a:bodyPr>
            <a:noAutofit/>
          </a:bodyPr>
          <a:lstStyle/>
          <a:p>
            <a:pPr marR="0" lvl="0" indent="45720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项目前端采用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vue3.0 + vite + element-plus + pinia + vue-router + eslint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，后端采用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Java17+Tomcat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，实现了一个以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UOOC平台为参考的在线课程平台。实现了以下几个模块的功能：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286000" marR="0" lvl="4" indent="-457200" algn="l" defTabSz="914400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首页模块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286000" marR="0" lvl="4" indent="-457200" algn="l" defTabSz="914400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账户模块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286000" marR="0" lvl="4" indent="-457200" algn="l" defTabSz="914400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教师模块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286000" marR="0" lvl="4" indent="-457200" algn="l" defTabSz="914400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学生模块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286000" marR="0" lvl="4" indent="-457200" algn="l" defTabSz="914400" rt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自测题库模块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5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56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57" name="直接连接符 56"/>
          <p:cNvCxnSpPr>
            <a:stCxn id="62" idx="3"/>
          </p:cNvCxnSpPr>
          <p:nvPr/>
        </p:nvCxnSpPr>
        <p:spPr>
          <a:xfrm>
            <a:off x="2794953" y="561340"/>
            <a:ext cx="7526338" cy="4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1189717" y="300521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kern="1200" cap="none" spc="0" normalizeH="0" baseline="0" noProof="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  <a:cs typeface="+mn-cs"/>
              </a:rPr>
              <a:t>项目简介</a:t>
            </a:r>
            <a:endParaRPr kumimoji="0" lang="zh-CN" altLang="en-US" sz="2800" kern="1200" cap="none" spc="0" normalizeH="0" baseline="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49" grpId="0"/>
      <p:bldP spid="55" grpId="0" bldLvl="0" animBg="1"/>
      <p:bldP spid="5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1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14375" y="526832"/>
            <a:ext cx="5105400" cy="1645920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560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在课程页进行课程管理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207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内容占位符 2"/>
          <p:cNvSpPr txBox="1"/>
          <p:nvPr/>
        </p:nvSpPr>
        <p:spPr>
          <a:xfrm>
            <a:off x="713740" y="1746885"/>
            <a:ext cx="10340340" cy="435165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dirty="0">
                <a:latin typeface="Calibri" panose="020F0502020204030204" pitchFamily="34" charset="0"/>
                <a:ea typeface="宋体" panose="02010600030101010101" pitchFamily="2" charset="-122"/>
              </a:rPr>
              <a:t>在更新了网页框架并完善了课程页之后，教师还可以对课程页进行管理。</a:t>
            </a:r>
            <a:endParaRPr lang="zh-CN" altLang="en-US" sz="18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05" y="2145030"/>
            <a:ext cx="6584950" cy="4288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1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9788" y="387883"/>
            <a:ext cx="5105400" cy="1645920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在课程页添加课程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207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93" y="1609548"/>
            <a:ext cx="7706801" cy="25435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93" y="4429505"/>
            <a:ext cx="9029508" cy="18904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05473" y="2122270"/>
            <a:ext cx="178207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800" dirty="0"/>
              <a:t>第二个添加课程的方法。</a:t>
            </a:r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1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9788" y="289360"/>
            <a:ext cx="5105400" cy="1645920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560" noProof="0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课程管理模块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38163" y="5346700"/>
            <a:ext cx="2027238" cy="0"/>
          </a:xfrm>
          <a:prstGeom prst="line">
            <a:avLst/>
          </a:prstGeom>
          <a:noFill/>
          <a:ln>
            <a:solidFill>
              <a:srgbClr val="B47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207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92" y="3449355"/>
            <a:ext cx="9109118" cy="311928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62" y="1611046"/>
            <a:ext cx="3429479" cy="14003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46015" y="1722120"/>
            <a:ext cx="5001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课程管理模块可以对课程内的单元和单元的课后问题进行编辑。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0"/>
            <a:ext cx="56737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6505575" y="9525"/>
            <a:ext cx="5692775" cy="6834188"/>
          </a:xfrm>
          <a:prstGeom prst="rect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6589231">
            <a:off x="2805906" y="3332956"/>
            <a:ext cx="9696450" cy="1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7331075" y="4589463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858125" y="-112712"/>
            <a:ext cx="1033463" cy="28813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7654925" y="-508000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3"/>
          <p:cNvSpPr/>
          <p:nvPr/>
        </p:nvSpPr>
        <p:spPr>
          <a:xfrm rot="17382111">
            <a:off x="3388519" y="5426869"/>
            <a:ext cx="6305550" cy="487363"/>
          </a:xfrm>
          <a:custGeom>
            <a:avLst/>
            <a:gdLst>
              <a:gd name="connsiteX0" fmla="*/ 0 w 4289452"/>
              <a:gd name="connsiteY0" fmla="*/ 0 h 360040"/>
              <a:gd name="connsiteX1" fmla="*/ 4289452 w 4289452"/>
              <a:gd name="connsiteY1" fmla="*/ 0 h 360040"/>
              <a:gd name="connsiteX2" fmla="*/ 4289452 w 4289452"/>
              <a:gd name="connsiteY2" fmla="*/ 360040 h 360040"/>
              <a:gd name="connsiteX3" fmla="*/ 0 w 4289452"/>
              <a:gd name="connsiteY3" fmla="*/ 360040 h 360040"/>
              <a:gd name="connsiteX4" fmla="*/ 0 w 4289452"/>
              <a:gd name="connsiteY4" fmla="*/ 0 h 360040"/>
              <a:gd name="connsiteX0-1" fmla="*/ 0 w 4729340"/>
              <a:gd name="connsiteY0-2" fmla="*/ 5616 h 365656"/>
              <a:gd name="connsiteX1-3" fmla="*/ 4729340 w 4729340"/>
              <a:gd name="connsiteY1-4" fmla="*/ 0 h 365656"/>
              <a:gd name="connsiteX2-5" fmla="*/ 4289452 w 4729340"/>
              <a:gd name="connsiteY2-6" fmla="*/ 365656 h 365656"/>
              <a:gd name="connsiteX3-7" fmla="*/ 0 w 4729340"/>
              <a:gd name="connsiteY3-8" fmla="*/ 365656 h 365656"/>
              <a:gd name="connsiteX4-9" fmla="*/ 0 w 4729340"/>
              <a:gd name="connsiteY4-10" fmla="*/ 5616 h 3656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729340" h="365656">
                <a:moveTo>
                  <a:pt x="0" y="5616"/>
                </a:moveTo>
                <a:lnTo>
                  <a:pt x="4729340" y="0"/>
                </a:lnTo>
                <a:lnTo>
                  <a:pt x="4289452" y="365656"/>
                </a:lnTo>
                <a:lnTo>
                  <a:pt x="0" y="365656"/>
                </a:lnTo>
                <a:lnTo>
                  <a:pt x="0" y="5616"/>
                </a:lnTo>
                <a:close/>
              </a:path>
            </a:pathLst>
          </a:custGeom>
          <a:solidFill>
            <a:srgbClr val="B47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1313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2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1545" y="2185035"/>
            <a:ext cx="2337435" cy="1645920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560" b="0" i="0" u="none" strike="noStrike" kern="1200" cap="none" spc="0" normalizeH="0" baseline="0" noProof="0" dirty="0">
                <a:ln>
                  <a:noFill/>
                </a:ln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04   </a:t>
            </a:r>
            <a:endParaRPr kumimoji="0" lang="en-US" altLang="zh-CN" sz="2560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学生模块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3880" y="5561013"/>
            <a:ext cx="5835650" cy="3270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8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学生模块包含已注册课程展示、我的课程以及我的作业。</a:t>
            </a:r>
            <a:endParaRPr kumimoji="0" lang="zh-CN" altLang="en-US" sz="128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38163" y="5346700"/>
            <a:ext cx="2027238" cy="0"/>
          </a:xfrm>
          <a:prstGeom prst="line">
            <a:avLst/>
          </a:prstGeom>
          <a:noFill/>
          <a:ln>
            <a:solidFill>
              <a:srgbClr val="B47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6301215" y="372510"/>
            <a:ext cx="5907683" cy="65131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1730" kern="1200" cap="none" spc="0" normalizeH="0" baseline="0" noProof="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n-ea"/>
                <a:cs typeface="+mn-cs"/>
              </a:rPr>
              <a:t>04</a:t>
            </a:r>
            <a:endParaRPr kumimoji="0" lang="zh-CN" altLang="en-US" sz="41730" kern="1200" cap="none" spc="0" normalizeH="0" baseline="0" noProof="0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+mn-ea"/>
              <a:cs typeface="+mn-cs"/>
            </a:endParaRPr>
          </a:p>
        </p:txBody>
      </p:sp>
      <p:pic>
        <p:nvPicPr>
          <p:cNvPr id="8207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30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4" name="直接连接符 3"/>
          <p:cNvCxnSpPr>
            <a:stCxn id="9" idx="3"/>
          </p:cNvCxnSpPr>
          <p:nvPr/>
        </p:nvCxnSpPr>
        <p:spPr>
          <a:xfrm>
            <a:off x="2795434" y="561496"/>
            <a:ext cx="8244677" cy="4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189717" y="300521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学生模块</a:t>
            </a:r>
            <a:endParaRPr lang="zh-CN" altLang="en-US" sz="280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235" y="2658110"/>
            <a:ext cx="8939530" cy="31197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41220" y="1071880"/>
            <a:ext cx="7147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以学生账户登陆后点击头像进入个人中心即会出现学习中心导航，点击学习中心即可进入学生模块。待办事项、学习历史、学习笔记、我的错题、我的收藏、我的讨论放在个人中心部分，以供其他权限账户使用。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" grpId="0" bldLvl="0" animBg="1"/>
      <p:bldP spid="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4" name="直接连接符 3"/>
          <p:cNvCxnSpPr>
            <a:stCxn id="9" idx="3"/>
          </p:cNvCxnSpPr>
          <p:nvPr/>
        </p:nvCxnSpPr>
        <p:spPr>
          <a:xfrm>
            <a:off x="2795434" y="561496"/>
            <a:ext cx="8244677" cy="4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189717" y="300521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学生模块</a:t>
            </a:r>
            <a:endParaRPr lang="zh-CN" altLang="en-US" sz="280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14245" y="1115695"/>
            <a:ext cx="7147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在我的课程中可以看到已注册课程，鼠标悬停到对应课程卡片时卡片会上浮且阴影加重，点击查看详情可查看课程内容。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125" y="1936115"/>
            <a:ext cx="6889115" cy="4723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" grpId="0" bldLvl="0" animBg="1"/>
      <p:bldP spid="3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4" name="直接连接符 3"/>
          <p:cNvCxnSpPr>
            <a:stCxn id="9" idx="3"/>
          </p:cNvCxnSpPr>
          <p:nvPr/>
        </p:nvCxnSpPr>
        <p:spPr>
          <a:xfrm>
            <a:off x="2795434" y="561496"/>
            <a:ext cx="8244677" cy="4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189717" y="300521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学生模块</a:t>
            </a:r>
            <a:endParaRPr lang="zh-CN" altLang="en-US" sz="280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41220" y="1071880"/>
            <a:ext cx="7627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我的作业部分可查看不同课程布置的作业，分为已完成和未完成两类。点击未完成作业的提交作业按钮下方会出现提交作业窗口。作业提交完成后会列入已完成作业中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9180" y="2173605"/>
            <a:ext cx="6380480" cy="4017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" grpId="0" bldLvl="0" animBg="1"/>
      <p:bldP spid="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4" name="直接连接符 3"/>
          <p:cNvCxnSpPr>
            <a:stCxn id="9" idx="3"/>
          </p:cNvCxnSpPr>
          <p:nvPr/>
        </p:nvCxnSpPr>
        <p:spPr>
          <a:xfrm>
            <a:off x="2795434" y="561496"/>
            <a:ext cx="8244677" cy="4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189717" y="300521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学生模块</a:t>
            </a:r>
            <a:endParaRPr lang="zh-CN" altLang="en-US" sz="280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41220" y="1071880"/>
            <a:ext cx="7627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我的作业部分可查看不同课程布置的作业，分为已完成和未完成两类。点击未完成作业的提交作业按钮下方会出现提交作业窗口。作业提交完成后会列入已完成作业中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315" y="2243455"/>
            <a:ext cx="5314315" cy="3852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880" y="3068320"/>
            <a:ext cx="5367020" cy="2408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" grpId="0" bldLvl="0" animBg="1"/>
      <p:bldP spid="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4" name="直接连接符 3"/>
          <p:cNvCxnSpPr>
            <a:stCxn id="9" idx="3"/>
          </p:cNvCxnSpPr>
          <p:nvPr/>
        </p:nvCxnSpPr>
        <p:spPr>
          <a:xfrm>
            <a:off x="2795434" y="561496"/>
            <a:ext cx="8244677" cy="4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189717" y="300521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学生模块</a:t>
            </a:r>
            <a:endParaRPr lang="zh-CN" altLang="en-US" sz="280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41220" y="1071880"/>
            <a:ext cx="7627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我的作业部分可查看不同课程布置的作业，分为已完成和未完成两类。点击未完成作业的提交作业按钮下方会出现提交作业窗口。作业提交完成后会列入已完成作业中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4925" y="1993900"/>
            <a:ext cx="6760845" cy="463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" grpId="0" bldLvl="0" animBg="1"/>
      <p:bldP spid="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4" name="直接连接符 3"/>
          <p:cNvCxnSpPr>
            <a:stCxn id="9" idx="3"/>
          </p:cNvCxnSpPr>
          <p:nvPr/>
        </p:nvCxnSpPr>
        <p:spPr>
          <a:xfrm>
            <a:off x="2795434" y="561496"/>
            <a:ext cx="8244677" cy="4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189717" y="300521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学生模块</a:t>
            </a:r>
            <a:endParaRPr lang="zh-CN" altLang="en-US" sz="280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41220" y="1071880"/>
            <a:ext cx="7627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我的考试可查看已完成考试和未完成考试，以及他们的开始、截止时间以及提交时间、成绩等信息。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525" y="2040255"/>
            <a:ext cx="7796530" cy="3900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" grpId="0" bldLvl="0" animBg="1"/>
      <p:bldP spid="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5"/>
          <p:cNvPicPr>
            <a:picLocks noChangeAspect="1"/>
          </p:cNvPicPr>
          <p:nvPr/>
        </p:nvPicPr>
        <p:blipFill>
          <a:blip r:embed="rId1"/>
          <a:srcRect l="1988" t="-1804" r="36328" b="1804"/>
          <a:stretch>
            <a:fillRect/>
          </a:stretch>
        </p:blipFill>
        <p:spPr>
          <a:xfrm>
            <a:off x="-11112" y="-141287"/>
            <a:ext cx="5640387" cy="6999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-11112" y="-30162"/>
            <a:ext cx="5907088" cy="7102475"/>
          </a:xfrm>
          <a:prstGeom prst="rect">
            <a:avLst/>
          </a:prstGeom>
          <a:solidFill>
            <a:schemeClr val="bg1">
              <a:lumMod val="9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16200000" flipH="1">
            <a:off x="1527175" y="2719388"/>
            <a:ext cx="6858000" cy="1368425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15010769" flipH="1">
            <a:off x="-561181" y="3126581"/>
            <a:ext cx="9696450" cy="1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21250" y="4725988"/>
            <a:ext cx="1033463" cy="287972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446463" y="3238500"/>
            <a:ext cx="1033463" cy="28797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3238500" y="-744537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rot="4217889" flipH="1">
            <a:off x="1650206" y="5371306"/>
            <a:ext cx="6305550" cy="487363"/>
          </a:xfrm>
          <a:custGeom>
            <a:avLst/>
            <a:gdLst>
              <a:gd name="connsiteX0" fmla="*/ 0 w 4289452"/>
              <a:gd name="connsiteY0" fmla="*/ 0 h 360040"/>
              <a:gd name="connsiteX1" fmla="*/ 4289452 w 4289452"/>
              <a:gd name="connsiteY1" fmla="*/ 0 h 360040"/>
              <a:gd name="connsiteX2" fmla="*/ 4289452 w 4289452"/>
              <a:gd name="connsiteY2" fmla="*/ 360040 h 360040"/>
              <a:gd name="connsiteX3" fmla="*/ 0 w 4289452"/>
              <a:gd name="connsiteY3" fmla="*/ 360040 h 360040"/>
              <a:gd name="connsiteX4" fmla="*/ 0 w 4289452"/>
              <a:gd name="connsiteY4" fmla="*/ 0 h 360040"/>
              <a:gd name="connsiteX0-1" fmla="*/ 0 w 4729340"/>
              <a:gd name="connsiteY0-2" fmla="*/ 5616 h 365656"/>
              <a:gd name="connsiteX1-3" fmla="*/ 4729340 w 4729340"/>
              <a:gd name="connsiteY1-4" fmla="*/ 0 h 365656"/>
              <a:gd name="connsiteX2-5" fmla="*/ 4289452 w 4729340"/>
              <a:gd name="connsiteY2-6" fmla="*/ 365656 h 365656"/>
              <a:gd name="connsiteX3-7" fmla="*/ 0 w 4729340"/>
              <a:gd name="connsiteY3-8" fmla="*/ 365656 h 365656"/>
              <a:gd name="connsiteX4-9" fmla="*/ 0 w 4729340"/>
              <a:gd name="connsiteY4-10" fmla="*/ 5616 h 3656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729340" h="365656">
                <a:moveTo>
                  <a:pt x="0" y="5616"/>
                </a:moveTo>
                <a:lnTo>
                  <a:pt x="4729340" y="0"/>
                </a:lnTo>
                <a:lnTo>
                  <a:pt x="4289452" y="365656"/>
                </a:lnTo>
                <a:lnTo>
                  <a:pt x="0" y="365656"/>
                </a:lnTo>
                <a:lnTo>
                  <a:pt x="0" y="5616"/>
                </a:lnTo>
                <a:close/>
              </a:path>
            </a:pathLst>
          </a:custGeom>
          <a:solidFill>
            <a:srgbClr val="B47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154" name="Group 6"/>
          <p:cNvGrpSpPr/>
          <p:nvPr/>
        </p:nvGrpSpPr>
        <p:grpSpPr>
          <a:xfrm>
            <a:off x="8088313" y="720408"/>
            <a:ext cx="1598295" cy="1010920"/>
            <a:chOff x="1585845" y="4245120"/>
            <a:chExt cx="1284612" cy="898095"/>
          </a:xfrm>
        </p:grpSpPr>
        <p:sp>
          <p:nvSpPr>
            <p:cNvPr id="39" name="TextBox 3"/>
            <p:cNvSpPr txBox="1"/>
            <p:nvPr/>
          </p:nvSpPr>
          <p:spPr>
            <a:xfrm>
              <a:off x="1663817" y="4245120"/>
              <a:ext cx="1127446" cy="615553"/>
            </a:xfrm>
            <a:prstGeom prst="rect">
              <a:avLst/>
            </a:prstGeom>
            <a:noFill/>
          </p:spPr>
          <p:txBody>
            <a:bodyPr lIns="0" tIns="0" rIns="0" bIns="0">
              <a:normAutofit fontScale="92500" lnSpcReduction="10000"/>
            </a:bodyPr>
            <a:lstStyle/>
            <a:p>
              <a:pPr marR="0" algn="dist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335" b="1" kern="1200" cap="none" spc="0" normalizeH="0" baseline="0" noProof="0" dirty="0">
                  <a:solidFill>
                    <a:srgbClr val="1B2F47">
                      <a:alpha val="8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目录</a:t>
              </a:r>
              <a:endParaRPr kumimoji="0" lang="zh-CN" altLang="en-US" sz="5335" b="1" kern="1200" cap="none" spc="0" normalizeH="0" baseline="0" noProof="0" dirty="0">
                <a:solidFill>
                  <a:srgbClr val="1B2F47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TextBox 4"/>
            <p:cNvSpPr txBox="1"/>
            <p:nvPr/>
          </p:nvSpPr>
          <p:spPr>
            <a:xfrm>
              <a:off x="1585845" y="4936179"/>
              <a:ext cx="1284612" cy="207036"/>
            </a:xfrm>
            <a:prstGeom prst="rect">
              <a:avLst/>
            </a:prstGeom>
            <a:noFill/>
          </p:spPr>
          <p:txBody>
            <a:bodyPr lIns="0" tIns="0" rIns="0" bIns="0" numCol="1">
              <a:prstTxWarp prst="textPlain">
                <a:avLst/>
              </a:prstTxWarp>
              <a:norm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1" kern="1200" cap="none" spc="400" normalizeH="0" baseline="0" noProof="0" dirty="0">
                  <a:solidFill>
                    <a:srgbClr val="1B2F47"/>
                  </a:solidFill>
                  <a:latin typeface="方正兰亭纤黑简体" panose="02000000000000000000" pitchFamily="2" charset="-122"/>
                  <a:ea typeface="方正兰亭纤黑简体" panose="02000000000000000000" pitchFamily="2" charset="-122"/>
                  <a:cs typeface="+mn-cs"/>
                </a:rPr>
                <a:t>CONTENTS</a:t>
              </a:r>
              <a:endParaRPr kumimoji="0" lang="en-US" altLang="zh-CN" sz="800" b="1" kern="1200" cap="none" spc="400" normalizeH="0" baseline="0" noProof="0" dirty="0">
                <a:solidFill>
                  <a:srgbClr val="1B2F47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6610668" y="2324100"/>
            <a:ext cx="4470400" cy="431800"/>
            <a:chOff x="4855855" y="1600602"/>
            <a:chExt cx="3352605" cy="323075"/>
          </a:xfrm>
        </p:grpSpPr>
        <p:sp>
          <p:nvSpPr>
            <p:cNvPr id="25" name="Hexagon 5"/>
            <p:cNvSpPr/>
            <p:nvPr>
              <p:custDataLst>
                <p:tags r:id="rId3"/>
              </p:custDataLst>
            </p:nvPr>
          </p:nvSpPr>
          <p:spPr bwMode="auto">
            <a:xfrm>
              <a:off x="4855855" y="1601790"/>
              <a:ext cx="373835" cy="321887"/>
            </a:xfrm>
            <a:prstGeom prst="hexagon">
              <a:avLst/>
            </a:prstGeom>
            <a:solidFill>
              <a:srgbClr val="B47554"/>
            </a:solidFill>
            <a:ln w="19050">
              <a:noFill/>
              <a:round/>
            </a:ln>
          </p:spPr>
          <p:txBody>
            <a:bodyPr wrap="none" lIns="121920" tIns="60960" rIns="121920" bIns="60960" anchor="ctr" anchorCtr="1">
              <a:normAutofit fontScale="800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6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100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+mn-ea"/>
                  <a:cs typeface="+mn-cs"/>
                </a:rPr>
                <a:t>01</a:t>
              </a:r>
              <a:endParaRPr kumimoji="0" lang="en-US" altLang="zh-CN" sz="1465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  <p:sp>
          <p:nvSpPr>
            <p:cNvPr id="26" name="Hexagon 13"/>
            <p:cNvSpPr/>
            <p:nvPr>
              <p:custDataLst>
                <p:tags r:id="rId4"/>
              </p:custDataLst>
            </p:nvPr>
          </p:nvSpPr>
          <p:spPr bwMode="auto">
            <a:xfrm>
              <a:off x="5323743" y="1600602"/>
              <a:ext cx="2884717" cy="323075"/>
            </a:xfrm>
            <a:prstGeom prst="hexagon">
              <a:avLst/>
            </a:prstGeom>
            <a:solidFill>
              <a:srgbClr val="B47554"/>
            </a:solidFill>
            <a:ln w="19050">
              <a:noFill/>
              <a:round/>
            </a:ln>
          </p:spPr>
          <p:txBody>
            <a:bodyPr lIns="121920" tIns="60960" rIns="121920" bIns="60960" anchor="ctr" anchorCtr="1">
              <a:normAutofit fontScale="87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10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" name="文本框 1"/>
            <p:cNvSpPr txBox="1"/>
            <p:nvPr>
              <p:custDataLst>
                <p:tags r:id="rId5"/>
              </p:custDataLst>
            </p:nvPr>
          </p:nvSpPr>
          <p:spPr>
            <a:xfrm>
              <a:off x="5497564" y="1636235"/>
              <a:ext cx="2448974" cy="24610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135" b="1" kern="1200" cap="none" spc="0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首页与课程</a:t>
              </a:r>
              <a:endParaRPr kumimoji="0" lang="zh-CN" altLang="en-US" sz="2135" b="1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6"/>
            </p:custDataLst>
          </p:nvPr>
        </p:nvGrpSpPr>
        <p:grpSpPr>
          <a:xfrm>
            <a:off x="6610668" y="3289300"/>
            <a:ext cx="4470400" cy="430213"/>
            <a:chOff x="4855855" y="2324153"/>
            <a:chExt cx="3352605" cy="323075"/>
          </a:xfrm>
        </p:grpSpPr>
        <p:grpSp>
          <p:nvGrpSpPr>
            <p:cNvPr id="27" name="组合 26"/>
            <p:cNvGrpSpPr/>
            <p:nvPr/>
          </p:nvGrpSpPr>
          <p:grpSpPr>
            <a:xfrm>
              <a:off x="4855855" y="2324153"/>
              <a:ext cx="3352605" cy="323075"/>
              <a:chOff x="4219435" y="2088714"/>
              <a:chExt cx="3352605" cy="323075"/>
            </a:xfrm>
            <a:solidFill>
              <a:srgbClr val="00A99D"/>
            </a:solidFill>
          </p:grpSpPr>
          <p:sp>
            <p:nvSpPr>
              <p:cNvPr id="28" name="Hexagon 6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4219435" y="2088714"/>
                <a:ext cx="373312" cy="321821"/>
              </a:xfrm>
              <a:prstGeom prst="hexagon">
                <a:avLst/>
              </a:prstGeom>
              <a:solidFill>
                <a:srgbClr val="B47554"/>
              </a:solidFill>
              <a:ln w="19050">
                <a:noFill/>
                <a:round/>
              </a:ln>
            </p:spPr>
            <p:txBody>
              <a:bodyPr wrap="none" lIns="121920" tIns="60960" rIns="121920" bIns="60960" anchor="ctr" anchorCtr="1">
                <a:normAutofit fontScale="80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>
                        <a:lumMod val="100000"/>
                      </a:scheme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+mn-ea"/>
                    <a:cs typeface="+mn-cs"/>
                  </a:rPr>
                  <a:t>02</a:t>
                </a:r>
                <a:endParaRPr kumimoji="0" lang="en-US" altLang="zh-CN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100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9" name="Hexagon 1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4686768" y="2088714"/>
                <a:ext cx="2885272" cy="323075"/>
              </a:xfrm>
              <a:prstGeom prst="hexagon">
                <a:avLst/>
              </a:prstGeom>
              <a:solidFill>
                <a:srgbClr val="B47554"/>
              </a:solidFill>
              <a:ln w="19050">
                <a:noFill/>
                <a:round/>
              </a:ln>
            </p:spPr>
            <p:txBody>
              <a:bodyPr lIns="121920" tIns="60960" rIns="121920" bIns="60960" anchor="ctr" anchorCtr="1">
                <a:normAutofit fontScale="90000"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10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1" name="文本框 40"/>
            <p:cNvSpPr txBox="1"/>
            <p:nvPr>
              <p:custDataLst>
                <p:tags r:id="rId9"/>
              </p:custDataLst>
            </p:nvPr>
          </p:nvSpPr>
          <p:spPr>
            <a:xfrm>
              <a:off x="5497564" y="2362302"/>
              <a:ext cx="2448974" cy="247015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135" b="1" kern="1200" cap="none" spc="0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账户模块</a:t>
              </a:r>
              <a:endParaRPr kumimoji="0" lang="zh-CN" altLang="en-US" sz="2135" b="1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10"/>
            </p:custDataLst>
          </p:nvPr>
        </p:nvGrpSpPr>
        <p:grpSpPr>
          <a:xfrm>
            <a:off x="6610668" y="4233863"/>
            <a:ext cx="4470400" cy="433387"/>
            <a:chOff x="4855855" y="3032791"/>
            <a:chExt cx="3352605" cy="324329"/>
          </a:xfrm>
        </p:grpSpPr>
        <p:grpSp>
          <p:nvGrpSpPr>
            <p:cNvPr id="6164" name="组合 29"/>
            <p:cNvGrpSpPr/>
            <p:nvPr/>
          </p:nvGrpSpPr>
          <p:grpSpPr>
            <a:xfrm>
              <a:off x="4855855" y="3032791"/>
              <a:ext cx="3352605" cy="324329"/>
              <a:chOff x="4219435" y="2671497"/>
              <a:chExt cx="3352605" cy="324329"/>
            </a:xfrm>
          </p:grpSpPr>
          <p:sp>
            <p:nvSpPr>
              <p:cNvPr id="31" name="Hexagon 7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4219435" y="2671497"/>
                <a:ext cx="373835" cy="321953"/>
              </a:xfrm>
              <a:prstGeom prst="hexagon">
                <a:avLst/>
              </a:prstGeom>
              <a:solidFill>
                <a:srgbClr val="B47554"/>
              </a:solidFill>
              <a:ln w="19050">
                <a:noFill/>
                <a:round/>
              </a:ln>
            </p:spPr>
            <p:txBody>
              <a:bodyPr wrap="none" lIns="121920" tIns="60960" rIns="121920" bIns="60960" anchor="ctr" anchorCtr="1">
                <a:normAutofit fontScale="80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100000"/>
                      </a:scheme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+mn-ea"/>
                    <a:cs typeface="+mn-cs"/>
                  </a:rPr>
                  <a:t>03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100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Hexagon 15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4687323" y="2672685"/>
                <a:ext cx="2884717" cy="323141"/>
              </a:xfrm>
              <a:prstGeom prst="hexagon">
                <a:avLst/>
              </a:prstGeom>
              <a:solidFill>
                <a:srgbClr val="B47554"/>
              </a:solidFill>
              <a:ln w="19050">
                <a:noFill/>
                <a:round/>
              </a:ln>
            </p:spPr>
            <p:txBody>
              <a:bodyPr lIns="121920" tIns="60960" rIns="121920" bIns="60960" anchor="ctr" anchorCtr="1">
                <a:normAutofit fontScale="87500"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10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3" name="文本框 42"/>
            <p:cNvSpPr txBox="1"/>
            <p:nvPr>
              <p:custDataLst>
                <p:tags r:id="rId13"/>
              </p:custDataLst>
            </p:nvPr>
          </p:nvSpPr>
          <p:spPr>
            <a:xfrm>
              <a:off x="5497564" y="3070808"/>
              <a:ext cx="2448974" cy="2461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135" b="1" kern="1200" cap="none" spc="0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教师模块</a:t>
              </a:r>
              <a:endParaRPr kumimoji="0" lang="zh-CN" altLang="en-US" sz="2135" b="1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4"/>
            </p:custDataLst>
          </p:nvPr>
        </p:nvGrpSpPr>
        <p:grpSpPr>
          <a:xfrm>
            <a:off x="6610668" y="5178425"/>
            <a:ext cx="4470400" cy="434975"/>
            <a:chOff x="4855855" y="3741429"/>
            <a:chExt cx="3352605" cy="325583"/>
          </a:xfrm>
        </p:grpSpPr>
        <p:grpSp>
          <p:nvGrpSpPr>
            <p:cNvPr id="6160" name="组合 32"/>
            <p:cNvGrpSpPr/>
            <p:nvPr/>
          </p:nvGrpSpPr>
          <p:grpSpPr>
            <a:xfrm>
              <a:off x="4855855" y="3741429"/>
              <a:ext cx="3352605" cy="325583"/>
              <a:chOff x="4219435" y="3254279"/>
              <a:chExt cx="3352605" cy="325583"/>
            </a:xfrm>
          </p:grpSpPr>
          <p:sp>
            <p:nvSpPr>
              <p:cNvPr id="34" name="Hexagon 8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4219435" y="3254279"/>
                <a:ext cx="373835" cy="322019"/>
              </a:xfrm>
              <a:prstGeom prst="hexagon">
                <a:avLst/>
              </a:prstGeom>
              <a:solidFill>
                <a:srgbClr val="B47554"/>
              </a:solidFill>
              <a:ln w="19050">
                <a:noFill/>
                <a:round/>
              </a:ln>
            </p:spPr>
            <p:txBody>
              <a:bodyPr wrap="none" lIns="121920" tIns="60960" rIns="121920" bIns="60960" anchor="ctr" anchorCtr="1">
                <a:normAutofit fontScale="80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100000"/>
                      </a:scheme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+mn-ea"/>
                    <a:cs typeface="+mn-cs"/>
                  </a:rPr>
                  <a:t>04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100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" name="Hexagon 16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4687323" y="3256656"/>
                <a:ext cx="2884717" cy="323206"/>
              </a:xfrm>
              <a:prstGeom prst="hexagon">
                <a:avLst/>
              </a:prstGeom>
              <a:solidFill>
                <a:srgbClr val="B47554"/>
              </a:solidFill>
              <a:ln w="19050">
                <a:noFill/>
                <a:round/>
              </a:ln>
            </p:spPr>
            <p:txBody>
              <a:bodyPr lIns="121920" tIns="60960" rIns="121920" bIns="60960" anchor="ctr" anchorCtr="1">
                <a:normAutofit fontScale="87500"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10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44" name="文本框 43"/>
            <p:cNvSpPr txBox="1"/>
            <p:nvPr>
              <p:custDataLst>
                <p:tags r:id="rId17"/>
              </p:custDataLst>
            </p:nvPr>
          </p:nvSpPr>
          <p:spPr>
            <a:xfrm>
              <a:off x="5497564" y="3779453"/>
              <a:ext cx="2448974" cy="24620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135" b="1" kern="1200" cap="none" spc="0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学生模块</a:t>
              </a:r>
              <a:endParaRPr kumimoji="0" lang="zh-CN" altLang="en-US" sz="2135" b="1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6159" name="图片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>
            <p:custDataLst>
              <p:tags r:id="rId19"/>
            </p:custDataLst>
          </p:nvPr>
        </p:nvGrpSpPr>
        <p:grpSpPr>
          <a:xfrm>
            <a:off x="6610668" y="6045835"/>
            <a:ext cx="4470400" cy="434975"/>
            <a:chOff x="4855855" y="3741429"/>
            <a:chExt cx="3352605" cy="325583"/>
          </a:xfrm>
        </p:grpSpPr>
        <p:grpSp>
          <p:nvGrpSpPr>
            <p:cNvPr id="9" name="组合 32"/>
            <p:cNvGrpSpPr/>
            <p:nvPr/>
          </p:nvGrpSpPr>
          <p:grpSpPr>
            <a:xfrm>
              <a:off x="4855855" y="3741429"/>
              <a:ext cx="3352605" cy="325583"/>
              <a:chOff x="4219435" y="3254279"/>
              <a:chExt cx="3352605" cy="325583"/>
            </a:xfrm>
          </p:grpSpPr>
          <p:sp>
            <p:nvSpPr>
              <p:cNvPr id="12" name="Hexagon 8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4219435" y="3254279"/>
                <a:ext cx="373835" cy="322019"/>
              </a:xfrm>
              <a:prstGeom prst="hexagon">
                <a:avLst/>
              </a:prstGeom>
              <a:solidFill>
                <a:srgbClr val="B47554"/>
              </a:solidFill>
              <a:ln w="19050">
                <a:noFill/>
                <a:round/>
              </a:ln>
            </p:spPr>
            <p:txBody>
              <a:bodyPr wrap="none" lIns="121920" tIns="60960" rIns="121920" bIns="60960" anchor="ctr" anchorCtr="1">
                <a:normAutofit fontScale="80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100000"/>
                      </a:schemeClr>
                    </a:solidFill>
                    <a:effectLst/>
                    <a:uLnTx/>
                    <a:uFillTx/>
                    <a:latin typeface="Impact" panose="020B0806030902050204" pitchFamily="34" charset="0"/>
                    <a:ea typeface="+mn-ea"/>
                    <a:cs typeface="+mn-cs"/>
                  </a:rPr>
                  <a:t>05</a:t>
                </a:r>
                <a:endPara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100000"/>
                    </a:schemeClr>
                  </a:solidFill>
                  <a:effectLst/>
                  <a:uLnTx/>
                  <a:uFillTx/>
                  <a:latin typeface="Impact" panose="020B080603090205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Hexagon 16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4687323" y="3256656"/>
                <a:ext cx="2884717" cy="323206"/>
              </a:xfrm>
              <a:prstGeom prst="hexagon">
                <a:avLst/>
              </a:prstGeom>
              <a:solidFill>
                <a:srgbClr val="B47554"/>
              </a:solidFill>
              <a:ln w="19050">
                <a:noFill/>
                <a:round/>
              </a:ln>
            </p:spPr>
            <p:txBody>
              <a:bodyPr lIns="121920" tIns="60960" rIns="121920" bIns="60960" anchor="ctr" anchorCtr="1">
                <a:normAutofit fontScale="87500"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10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6" name="文本框 15"/>
            <p:cNvSpPr txBox="1"/>
            <p:nvPr>
              <p:custDataLst>
                <p:tags r:id="rId22"/>
              </p:custDataLst>
            </p:nvPr>
          </p:nvSpPr>
          <p:spPr>
            <a:xfrm>
              <a:off x="5497564" y="3779453"/>
              <a:ext cx="2448974" cy="246207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R="0"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135" b="1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自测题库模块</a:t>
              </a:r>
              <a:endParaRPr kumimoji="0" lang="zh-CN" altLang="en-US" sz="2135" b="1" kern="1200" cap="none" spc="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0"/>
            <a:ext cx="56737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6505575" y="9525"/>
            <a:ext cx="5692775" cy="6834188"/>
          </a:xfrm>
          <a:prstGeom prst="rect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6589231">
            <a:off x="2805906" y="3332956"/>
            <a:ext cx="9696450" cy="1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7331075" y="4589463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858125" y="-112712"/>
            <a:ext cx="1033463" cy="28813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7654925" y="-508000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3"/>
          <p:cNvSpPr/>
          <p:nvPr/>
        </p:nvSpPr>
        <p:spPr>
          <a:xfrm rot="17382111">
            <a:off x="3388519" y="5426869"/>
            <a:ext cx="6305550" cy="487363"/>
          </a:xfrm>
          <a:custGeom>
            <a:avLst/>
            <a:gdLst>
              <a:gd name="connsiteX0" fmla="*/ 0 w 4289452"/>
              <a:gd name="connsiteY0" fmla="*/ 0 h 360040"/>
              <a:gd name="connsiteX1" fmla="*/ 4289452 w 4289452"/>
              <a:gd name="connsiteY1" fmla="*/ 0 h 360040"/>
              <a:gd name="connsiteX2" fmla="*/ 4289452 w 4289452"/>
              <a:gd name="connsiteY2" fmla="*/ 360040 h 360040"/>
              <a:gd name="connsiteX3" fmla="*/ 0 w 4289452"/>
              <a:gd name="connsiteY3" fmla="*/ 360040 h 360040"/>
              <a:gd name="connsiteX4" fmla="*/ 0 w 4289452"/>
              <a:gd name="connsiteY4" fmla="*/ 0 h 360040"/>
              <a:gd name="connsiteX0-1" fmla="*/ 0 w 4729340"/>
              <a:gd name="connsiteY0-2" fmla="*/ 5616 h 365656"/>
              <a:gd name="connsiteX1-3" fmla="*/ 4729340 w 4729340"/>
              <a:gd name="connsiteY1-4" fmla="*/ 0 h 365656"/>
              <a:gd name="connsiteX2-5" fmla="*/ 4289452 w 4729340"/>
              <a:gd name="connsiteY2-6" fmla="*/ 365656 h 365656"/>
              <a:gd name="connsiteX3-7" fmla="*/ 0 w 4729340"/>
              <a:gd name="connsiteY3-8" fmla="*/ 365656 h 365656"/>
              <a:gd name="connsiteX4-9" fmla="*/ 0 w 4729340"/>
              <a:gd name="connsiteY4-10" fmla="*/ 5616 h 3656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729340" h="365656">
                <a:moveTo>
                  <a:pt x="0" y="5616"/>
                </a:moveTo>
                <a:lnTo>
                  <a:pt x="4729340" y="0"/>
                </a:lnTo>
                <a:lnTo>
                  <a:pt x="4289452" y="365656"/>
                </a:lnTo>
                <a:lnTo>
                  <a:pt x="0" y="365656"/>
                </a:lnTo>
                <a:lnTo>
                  <a:pt x="0" y="5616"/>
                </a:lnTo>
                <a:close/>
              </a:path>
            </a:pathLst>
          </a:custGeom>
          <a:solidFill>
            <a:srgbClr val="B47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1313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2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8480" y="769620"/>
            <a:ext cx="5105400" cy="1420495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560" b="0" i="0" u="none" strike="noStrike" kern="1200" cap="none" spc="0" normalizeH="0" baseline="0" noProof="0" dirty="0">
                <a:ln>
                  <a:noFill/>
                </a:ln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05     </a:t>
            </a:r>
            <a:endParaRPr kumimoji="0" lang="en-US" altLang="zh-CN" sz="2560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665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自测题库</a:t>
            </a:r>
            <a:endParaRPr lang="zh-CN" altLang="en-US" sz="2665" dirty="0"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01215" y="372510"/>
            <a:ext cx="5907683" cy="65131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1730" kern="1200" cap="none" spc="0" normalizeH="0" baseline="0" noProof="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n-ea"/>
                <a:cs typeface="+mn-cs"/>
              </a:rPr>
              <a:t>05</a:t>
            </a:r>
            <a:endParaRPr kumimoji="0" lang="zh-CN" altLang="en-US" sz="41730" kern="1200" cap="none" spc="0" normalizeH="0" baseline="0" noProof="0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+mn-ea"/>
              <a:cs typeface="+mn-cs"/>
            </a:endParaRPr>
          </a:p>
        </p:txBody>
      </p:sp>
      <p:pic>
        <p:nvPicPr>
          <p:cNvPr id="8207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45" y="2190115"/>
            <a:ext cx="6090285" cy="3171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4049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“自测题库”页面设计</a:t>
            </a:r>
            <a:endParaRPr lang="zh-CN" altLang="en-US" sz="36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73" y="1458304"/>
            <a:ext cx="10370127" cy="5399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4068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学生和教师账号在自测题库中，可以创建在线自测题目，题目包括单选、多选、判断题和简答题（含答案）</a:t>
            </a:r>
            <a:endParaRPr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124262"/>
            <a:ext cx="11235127" cy="251834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 err="1"/>
              <a:t>IndexDB</a:t>
            </a:r>
            <a:r>
              <a:rPr lang="zh-CN" altLang="en-US" sz="2400" dirty="0"/>
              <a:t>存储题库和各个用户生成的题目集</a:t>
            </a:r>
            <a:endParaRPr lang="en-US" altLang="zh-CN" sz="2400" dirty="0"/>
          </a:p>
          <a:p>
            <a:r>
              <a:rPr lang="zh-CN" altLang="en-US" sz="2400" b="1" dirty="0"/>
              <a:t>各用户题目集存储：</a:t>
            </a:r>
            <a:r>
              <a:rPr lang="en-US" altLang="zh-CN" sz="2400" dirty="0"/>
              <a:t>username(key)   </a:t>
            </a:r>
            <a:r>
              <a:rPr lang="en-US" altLang="zh-CN" sz="2400" dirty="0" err="1"/>
              <a:t>questionSets</a:t>
            </a:r>
            <a:r>
              <a:rPr lang="zh-CN" altLang="en-US" sz="2400" dirty="0"/>
              <a:t>为包含多个题目集的数组</a:t>
            </a:r>
            <a:endParaRPr lang="en-US" altLang="zh-CN" sz="2400" dirty="0"/>
          </a:p>
          <a:p>
            <a:r>
              <a:rPr lang="zh-CN" altLang="en-US" sz="2400" b="1" dirty="0"/>
              <a:t>题库</a:t>
            </a:r>
            <a:r>
              <a:rPr lang="en-US" altLang="zh-CN" sz="2400" b="1" dirty="0"/>
              <a:t>:</a:t>
            </a:r>
            <a:endParaRPr lang="en-US" altLang="zh-CN" sz="2400" b="1" dirty="0"/>
          </a:p>
          <a:p>
            <a:pPr lvl="1"/>
            <a:r>
              <a:rPr lang="zh-CN" altLang="en-US" sz="2000" dirty="0"/>
              <a:t> 题目</a:t>
            </a:r>
            <a:r>
              <a:rPr lang="en-US" altLang="zh-CN" sz="2000" dirty="0"/>
              <a:t>id(key)</a:t>
            </a:r>
            <a:endParaRPr lang="en-US" altLang="zh-CN" sz="2000" dirty="0"/>
          </a:p>
          <a:p>
            <a:pPr lvl="1"/>
            <a:r>
              <a:rPr lang="en-US" altLang="zh-CN" sz="2000" dirty="0"/>
              <a:t>Question</a:t>
            </a:r>
            <a:endParaRPr lang="en-US" altLang="zh-CN" sz="2000" dirty="0"/>
          </a:p>
          <a:p>
            <a:pPr lvl="1"/>
            <a:r>
              <a:rPr lang="en-US" altLang="zh-CN" sz="2000" dirty="0"/>
              <a:t>Option</a:t>
            </a:r>
            <a:r>
              <a:rPr lang="zh-CN" altLang="en-US" sz="2000" dirty="0"/>
              <a:t>选项</a:t>
            </a:r>
            <a:endParaRPr lang="en-US" altLang="zh-CN" sz="2000" dirty="0"/>
          </a:p>
          <a:p>
            <a:pPr lvl="1"/>
            <a:r>
              <a:rPr lang="en-US" altLang="zh-CN" sz="2000" dirty="0"/>
              <a:t>Answer</a:t>
            </a:r>
            <a:r>
              <a:rPr lang="zh-CN" altLang="en-US" sz="2000" dirty="0"/>
              <a:t>正确答案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4423" y="1988330"/>
            <a:ext cx="6787577" cy="45806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4" y="3642609"/>
            <a:ext cx="6252147" cy="1957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709900"/>
            <a:ext cx="10515600" cy="864068"/>
          </a:xfrm>
        </p:spPr>
        <p:txBody>
          <a:bodyPr>
            <a:noAutofit/>
          </a:bodyPr>
          <a:lstStyle/>
          <a:p>
            <a:r>
              <a:rPr lang="zh-CN" altLang="en-US" sz="2400" b="1" dirty="0"/>
              <a:t>学生和教师账号可利用自测题库，自动生成一份自测试卷，生成试卷时，可在自测题目中随机或选定一些题目，选择题还可控制答案选项随机排列，控制参数还包括是否允许答题后查看答案、回退答题等。</a:t>
            </a:r>
            <a:br>
              <a:rPr lang="zh-CN" altLang="en-US" sz="2400" b="1" dirty="0"/>
            </a:b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221" y="1730737"/>
            <a:ext cx="9841557" cy="51272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32164"/>
            <a:ext cx="4106124" cy="1751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14794"/>
            <a:ext cx="10515600" cy="734518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学生和教师账号可利用自测题库，自动生成一份自测试卷，生成试卷时，可在自测题目中随机或选定一些题目，选择题还可控制答案选项随机排列，控制参数还包括是否允许答题后查看答案、回退答题等。</a:t>
            </a:r>
            <a:br>
              <a:rPr lang="zh-CN" altLang="en-US" sz="2000" b="1" dirty="0"/>
            </a:br>
            <a:endParaRPr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23" y="2293495"/>
            <a:ext cx="6810890" cy="4249711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65758" y="1049312"/>
            <a:ext cx="11826242" cy="1244183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根据提交</a:t>
            </a:r>
            <a:r>
              <a:rPr lang="en-US" altLang="zh-CN" sz="1800" dirty="0"/>
              <a:t>form</a:t>
            </a:r>
            <a:r>
              <a:rPr lang="zh-CN" altLang="en-US" sz="1800" dirty="0"/>
              <a:t>生成对应题型数量、是否打乱答案顺序的题目集，并存入该用户的数据库</a:t>
            </a:r>
            <a:endParaRPr lang="en-US" altLang="zh-CN" sz="1800" dirty="0"/>
          </a:p>
          <a:p>
            <a:r>
              <a:rPr lang="zh-CN" altLang="en-US" sz="1800" dirty="0"/>
              <a:t>题目集</a:t>
            </a:r>
            <a:r>
              <a:rPr lang="en-US" altLang="zh-CN" sz="1800" dirty="0"/>
              <a:t>set</a:t>
            </a:r>
            <a:r>
              <a:rPr lang="zh-CN" altLang="en-US" sz="1800" dirty="0"/>
              <a:t>：</a:t>
            </a:r>
            <a:r>
              <a:rPr lang="en-US" altLang="zh-CN" sz="1800" dirty="0"/>
              <a:t>{name(</a:t>
            </a:r>
            <a:r>
              <a:rPr lang="zh-CN" altLang="en-US" sz="1800" dirty="0"/>
              <a:t>题目集名称</a:t>
            </a:r>
            <a:r>
              <a:rPr lang="en-US" altLang="zh-CN" sz="1800" dirty="0"/>
              <a:t>), score(</a:t>
            </a:r>
            <a:r>
              <a:rPr lang="zh-CN" altLang="en-US" sz="1800" dirty="0"/>
              <a:t>分数</a:t>
            </a:r>
            <a:r>
              <a:rPr lang="en-US" altLang="zh-CN" sz="1800" dirty="0"/>
              <a:t>), </a:t>
            </a:r>
            <a:r>
              <a:rPr lang="en-US" altLang="zh-CN" sz="1800" dirty="0" err="1"/>
              <a:t>allowViewAnswers</a:t>
            </a:r>
            <a:r>
              <a:rPr lang="en-US" altLang="zh-CN" sz="1800" dirty="0"/>
              <a:t>(</a:t>
            </a:r>
            <a:r>
              <a:rPr lang="zh-CN" altLang="en-US" sz="1800" dirty="0"/>
              <a:t>允许查看答案</a:t>
            </a:r>
            <a:r>
              <a:rPr lang="en-US" altLang="zh-CN" sz="1800" dirty="0"/>
              <a:t>), </a:t>
            </a:r>
            <a:r>
              <a:rPr lang="en-US" altLang="zh-CN" sz="1800" dirty="0" err="1"/>
              <a:t>allowRetake</a:t>
            </a:r>
            <a:r>
              <a:rPr lang="en-US" altLang="zh-CN" sz="1800" dirty="0"/>
              <a:t>(</a:t>
            </a:r>
            <a:r>
              <a:rPr lang="zh-CN" altLang="en-US" sz="1800" dirty="0"/>
              <a:t>允许重做</a:t>
            </a:r>
            <a:r>
              <a:rPr lang="en-US" altLang="zh-CN" sz="1800" dirty="0"/>
              <a:t>), questions}</a:t>
            </a:r>
            <a:endParaRPr lang="en-US" altLang="zh-CN" sz="1800" dirty="0"/>
          </a:p>
          <a:p>
            <a:r>
              <a:rPr lang="zh-CN" altLang="en-US" sz="1800" dirty="0"/>
              <a:t>生成题目集</a:t>
            </a:r>
            <a:r>
              <a:rPr lang="en-US" altLang="zh-CN" sz="1800" dirty="0"/>
              <a:t>(</a:t>
            </a:r>
            <a:r>
              <a:rPr lang="zh-CN" altLang="en-US" sz="1800" dirty="0"/>
              <a:t>存储的为</a:t>
            </a:r>
            <a:r>
              <a:rPr lang="en-US" altLang="zh-CN" sz="1800" dirty="0"/>
              <a:t>{username, [set1, set2, set3…]})	                                </a:t>
            </a:r>
            <a:r>
              <a:rPr lang="zh-CN" altLang="en-US" sz="1800" dirty="0"/>
              <a:t>打乱顺序</a:t>
            </a:r>
            <a:endParaRPr lang="zh-CN" altLang="en-US" sz="1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66" y="2293495"/>
            <a:ext cx="5144834" cy="3665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14794"/>
            <a:ext cx="10515600" cy="734518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教师账号创建的自测试题可以发布给学生；学生创建的自测试题只可以自用。</a:t>
            </a:r>
            <a:endParaRPr lang="zh-CN" altLang="en-US" sz="2000" b="1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65758" y="1049312"/>
            <a:ext cx="11826242" cy="1244183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教师点击“布置作业”，将生成的题目集存到学生的数据库中</a:t>
            </a:r>
            <a:endParaRPr lang="en-US" altLang="zh-CN" sz="1800" dirty="0"/>
          </a:p>
          <a:p>
            <a:r>
              <a:rPr lang="zh-CN" altLang="en-US" sz="1800" dirty="0"/>
              <a:t>学生没有“布置作业”按钮，只可以自用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5167" y="1485899"/>
            <a:ext cx="5205930" cy="18166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83" y="3211830"/>
            <a:ext cx="9613114" cy="36461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52" y="1783830"/>
            <a:ext cx="5113888" cy="1356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14794"/>
            <a:ext cx="10515600" cy="734518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学生按自测试卷进行答题、自测。测试过程和结果展示按试卷控制参数设置进行处理</a:t>
            </a:r>
            <a:endParaRPr lang="zh-CN" altLang="en-US" sz="2000" b="1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65758" y="1049312"/>
            <a:ext cx="11826242" cy="1244183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学生在中间区域答题，左侧实时显示当前进度</a:t>
            </a: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75" y="1783830"/>
            <a:ext cx="9472847" cy="5074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14794"/>
            <a:ext cx="10515600" cy="734518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学生按自测试卷进行答题、自测。测试过程和结果展示按试卷控制参数设置进行处理</a:t>
            </a:r>
            <a:endParaRPr lang="zh-CN" altLang="en-US" sz="2000" b="1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65758" y="1049312"/>
            <a:ext cx="11826242" cy="1244183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完成所有题目后，点击“提交”按钮提交答卷，后台计算分数，对各题型累加不同分值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58" y="1405890"/>
            <a:ext cx="5606162" cy="5452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04662"/>
            <a:ext cx="6096000" cy="1319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14794"/>
            <a:ext cx="10515600" cy="734518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学生按自测试卷进行答题、自测。测试过程和结果展示按试卷控制参数设置进行处理</a:t>
            </a:r>
            <a:endParaRPr lang="zh-CN" altLang="en-US" sz="2000" b="1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65758" y="1049312"/>
            <a:ext cx="11826242" cy="5202898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如果当前题目集允许重新做题，则提交后，不锁定选项，并显示左侧“提交”按钮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否则锁定所有选项，不显示“提交”按钮</a:t>
            </a: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2869" y="1361035"/>
            <a:ext cx="4670107" cy="22118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70" y="4049098"/>
            <a:ext cx="4670107" cy="23869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14794"/>
            <a:ext cx="10515600" cy="734518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学生按自测试卷进行答题、自测。测试过程和结果展示按试卷控制参数设置进行处理</a:t>
            </a:r>
            <a:endParaRPr lang="zh-CN" altLang="en-US" sz="2000" b="1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65758" y="1049312"/>
            <a:ext cx="11826242" cy="5202898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如果当前题目集允许查看答案，则提交后，显示每个题目的正确答案下拉框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否则，提交后，不显示正确答案下拉框</a:t>
            </a: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6884" y="4250133"/>
            <a:ext cx="3781306" cy="24184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267" y="1335686"/>
            <a:ext cx="3523763" cy="2628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0"/>
            <a:ext cx="56737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6505575" y="9525"/>
            <a:ext cx="5692775" cy="6834188"/>
          </a:xfrm>
          <a:prstGeom prst="rect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6589231">
            <a:off x="2805906" y="3332956"/>
            <a:ext cx="9696450" cy="1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7858125" y="-112712"/>
            <a:ext cx="1033463" cy="28813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7654925" y="-508000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3"/>
          <p:cNvSpPr/>
          <p:nvPr/>
        </p:nvSpPr>
        <p:spPr>
          <a:xfrm rot="17382111">
            <a:off x="3388519" y="5426869"/>
            <a:ext cx="6305550" cy="487363"/>
          </a:xfrm>
          <a:custGeom>
            <a:avLst/>
            <a:gdLst>
              <a:gd name="connsiteX0" fmla="*/ 0 w 4289452"/>
              <a:gd name="connsiteY0" fmla="*/ 0 h 360040"/>
              <a:gd name="connsiteX1" fmla="*/ 4289452 w 4289452"/>
              <a:gd name="connsiteY1" fmla="*/ 0 h 360040"/>
              <a:gd name="connsiteX2" fmla="*/ 4289452 w 4289452"/>
              <a:gd name="connsiteY2" fmla="*/ 360040 h 360040"/>
              <a:gd name="connsiteX3" fmla="*/ 0 w 4289452"/>
              <a:gd name="connsiteY3" fmla="*/ 360040 h 360040"/>
              <a:gd name="connsiteX4" fmla="*/ 0 w 4289452"/>
              <a:gd name="connsiteY4" fmla="*/ 0 h 360040"/>
              <a:gd name="connsiteX0-1" fmla="*/ 0 w 4729340"/>
              <a:gd name="connsiteY0-2" fmla="*/ 5616 h 365656"/>
              <a:gd name="connsiteX1-3" fmla="*/ 4729340 w 4729340"/>
              <a:gd name="connsiteY1-4" fmla="*/ 0 h 365656"/>
              <a:gd name="connsiteX2-5" fmla="*/ 4289452 w 4729340"/>
              <a:gd name="connsiteY2-6" fmla="*/ 365656 h 365656"/>
              <a:gd name="connsiteX3-7" fmla="*/ 0 w 4729340"/>
              <a:gd name="connsiteY3-8" fmla="*/ 365656 h 365656"/>
              <a:gd name="connsiteX4-9" fmla="*/ 0 w 4729340"/>
              <a:gd name="connsiteY4-10" fmla="*/ 5616 h 3656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729340" h="365656">
                <a:moveTo>
                  <a:pt x="0" y="5616"/>
                </a:moveTo>
                <a:lnTo>
                  <a:pt x="4729340" y="0"/>
                </a:lnTo>
                <a:lnTo>
                  <a:pt x="4289452" y="365656"/>
                </a:lnTo>
                <a:lnTo>
                  <a:pt x="0" y="365656"/>
                </a:lnTo>
                <a:lnTo>
                  <a:pt x="0" y="5616"/>
                </a:lnTo>
                <a:close/>
              </a:path>
            </a:pathLst>
          </a:custGeom>
          <a:solidFill>
            <a:srgbClr val="B47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1313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2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71208" y="1170623"/>
            <a:ext cx="5105400" cy="608013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560" b="0" i="0" u="none" strike="noStrike" kern="1200" cap="none" spc="0" normalizeH="0" baseline="0" noProof="0" dirty="0">
                <a:ln>
                  <a:noFill/>
                </a:ln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01     </a:t>
            </a:r>
            <a:endParaRPr kumimoji="0" lang="en-US" altLang="zh-CN" sz="2560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665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首页与课程</a:t>
            </a: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6400" y="5561013"/>
            <a:ext cx="5835650" cy="3086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8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首页包括了课程的推荐、展示，以及实现登录、注册功能。</a:t>
            </a:r>
            <a:endParaRPr kumimoji="0" lang="zh-CN" altLang="en-US" sz="128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38163" y="5346700"/>
            <a:ext cx="2027238" cy="0"/>
          </a:xfrm>
          <a:prstGeom prst="line">
            <a:avLst/>
          </a:prstGeom>
          <a:noFill/>
          <a:ln>
            <a:solidFill>
              <a:srgbClr val="B47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6301215" y="372510"/>
            <a:ext cx="5907683" cy="6514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1730" kern="1200" cap="none" spc="0" normalizeH="0" baseline="0" noProof="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n-ea"/>
                <a:cs typeface="+mn-cs"/>
              </a:rPr>
              <a:t>01</a:t>
            </a:r>
            <a:endParaRPr kumimoji="0" lang="zh-CN" altLang="en-US" sz="41730" kern="1200" cap="none" spc="0" normalizeH="0" baseline="0" noProof="0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+mn-ea"/>
              <a:cs typeface="+mn-cs"/>
            </a:endParaRPr>
          </a:p>
        </p:txBody>
      </p:sp>
      <p:pic>
        <p:nvPicPr>
          <p:cNvPr id="8207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l="12032" r="13775"/>
          <a:stretch>
            <a:fillRect/>
          </a:stretch>
        </p:blipFill>
        <p:spPr>
          <a:xfrm>
            <a:off x="625475" y="1969770"/>
            <a:ext cx="5005070" cy="3320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3" grpId="0" animBg="1"/>
      <p:bldP spid="30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4960"/>
            <a:ext cx="10515600" cy="1341120"/>
          </a:xfrm>
        </p:spPr>
        <p:txBody>
          <a:bodyPr>
            <a:noAutofit/>
          </a:bodyPr>
          <a:lstStyle/>
          <a:p>
            <a:r>
              <a:rPr lang="zh-CN" altLang="en-US" sz="2000" b="1" dirty="0"/>
              <a:t>点击太阳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月亮图标 进行白天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黑夜 模式切换</a:t>
            </a:r>
            <a:br>
              <a:rPr lang="zh-CN" altLang="en-US" sz="2000" b="1" dirty="0"/>
            </a:br>
            <a:r>
              <a:rPr lang="en-US" altLang="zh-CN" sz="2000" b="1" dirty="0"/>
              <a:t>chatbot</a:t>
            </a:r>
            <a:endParaRPr lang="en-US" altLang="zh-CN" sz="20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51380"/>
            <a:ext cx="6042025" cy="3134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15" y="2151380"/>
            <a:ext cx="6026785" cy="313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5"/>
          <p:cNvPicPr>
            <a:picLocks noChangeAspect="1"/>
          </p:cNvPicPr>
          <p:nvPr/>
        </p:nvPicPr>
        <p:blipFill>
          <a:blip r:embed="rId1"/>
          <a:srcRect l="52960"/>
          <a:stretch>
            <a:fillRect/>
          </a:stretch>
        </p:blipFill>
        <p:spPr>
          <a:xfrm>
            <a:off x="6515100" y="12700"/>
            <a:ext cx="56769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6589231">
            <a:off x="2805906" y="3332956"/>
            <a:ext cx="9696450" cy="1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7331075" y="4589463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858125" y="-112712"/>
            <a:ext cx="1033463" cy="28813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7654925" y="-508000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 rot="17382111">
            <a:off x="3402013" y="5411788"/>
            <a:ext cx="6307138" cy="487363"/>
          </a:xfrm>
          <a:custGeom>
            <a:avLst/>
            <a:gdLst>
              <a:gd name="connsiteX0" fmla="*/ 0 w 4289452"/>
              <a:gd name="connsiteY0" fmla="*/ 0 h 360040"/>
              <a:gd name="connsiteX1" fmla="*/ 4289452 w 4289452"/>
              <a:gd name="connsiteY1" fmla="*/ 0 h 360040"/>
              <a:gd name="connsiteX2" fmla="*/ 4289452 w 4289452"/>
              <a:gd name="connsiteY2" fmla="*/ 360040 h 360040"/>
              <a:gd name="connsiteX3" fmla="*/ 0 w 4289452"/>
              <a:gd name="connsiteY3" fmla="*/ 360040 h 360040"/>
              <a:gd name="connsiteX4" fmla="*/ 0 w 4289452"/>
              <a:gd name="connsiteY4" fmla="*/ 0 h 360040"/>
              <a:gd name="connsiteX0-1" fmla="*/ 0 w 4729340"/>
              <a:gd name="connsiteY0-2" fmla="*/ 5616 h 365656"/>
              <a:gd name="connsiteX1-3" fmla="*/ 4729340 w 4729340"/>
              <a:gd name="connsiteY1-4" fmla="*/ 0 h 365656"/>
              <a:gd name="connsiteX2-5" fmla="*/ 4289452 w 4729340"/>
              <a:gd name="connsiteY2-6" fmla="*/ 365656 h 365656"/>
              <a:gd name="connsiteX3-7" fmla="*/ 0 w 4729340"/>
              <a:gd name="connsiteY3-8" fmla="*/ 365656 h 365656"/>
              <a:gd name="connsiteX4-9" fmla="*/ 0 w 4729340"/>
              <a:gd name="connsiteY4-10" fmla="*/ 5616 h 3656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729340" h="365656">
                <a:moveTo>
                  <a:pt x="0" y="5616"/>
                </a:moveTo>
                <a:lnTo>
                  <a:pt x="4729340" y="0"/>
                </a:lnTo>
                <a:lnTo>
                  <a:pt x="4289452" y="365656"/>
                </a:lnTo>
                <a:lnTo>
                  <a:pt x="0" y="365656"/>
                </a:lnTo>
                <a:lnTo>
                  <a:pt x="0" y="5616"/>
                </a:lnTo>
                <a:close/>
              </a:path>
            </a:pathLst>
          </a:custGeom>
          <a:solidFill>
            <a:srgbClr val="B47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77945" y="3235623"/>
            <a:ext cx="3005951" cy="92333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kern="1200" cap="none" spc="0" normalizeH="0" baseline="0" noProof="0" dirty="0">
                <a:solidFill>
                  <a:srgbClr val="404040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  <a:cs typeface="+mn-cs"/>
              </a:rPr>
              <a:t>THANKS</a:t>
            </a:r>
            <a:endParaRPr kumimoji="0" lang="zh-CN" altLang="en-US" sz="5400" kern="1200" cap="none" spc="0" normalizeH="0" baseline="0" noProof="0" dirty="0">
              <a:solidFill>
                <a:srgbClr val="404040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  <a:cs typeface="+mn-cs"/>
            </a:endParaRPr>
          </a:p>
        </p:txBody>
      </p:sp>
      <p:pic>
        <p:nvPicPr>
          <p:cNvPr id="43018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8" y="1538288"/>
            <a:ext cx="3454400" cy="10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圆角矩形 4"/>
          <p:cNvSpPr/>
          <p:nvPr/>
        </p:nvSpPr>
        <p:spPr>
          <a:xfrm>
            <a:off x="1695450" y="4839653"/>
            <a:ext cx="2795588" cy="649288"/>
          </a:xfrm>
          <a:prstGeom prst="roundRect">
            <a:avLst/>
          </a:prstGeom>
          <a:solidFill>
            <a:srgbClr val="B47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汇报人：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郑皓天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1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2763" y="1928813"/>
            <a:ext cx="5105400" cy="608013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560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7062" y="549719"/>
            <a:ext cx="5105400" cy="136973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9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课程列表</a:t>
            </a: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的概览如图：</a:t>
            </a:r>
            <a:endParaRPr kumimoji="0" lang="en-US" altLang="zh-CN" sz="192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9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可以通过课程分类、供课院校进行筛选，</a:t>
            </a:r>
            <a:endParaRPr lang="en-US" altLang="zh-CN" sz="192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同时通过名称进行排序。</a:t>
            </a:r>
            <a:endParaRPr kumimoji="0" lang="zh-CN" altLang="en-US" sz="192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38163" y="5346700"/>
            <a:ext cx="2027238" cy="0"/>
          </a:xfrm>
          <a:prstGeom prst="line">
            <a:avLst/>
          </a:prstGeom>
          <a:noFill/>
          <a:ln>
            <a:solidFill>
              <a:srgbClr val="B47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207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324" y="1221231"/>
            <a:ext cx="6838341" cy="41253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01" y="2562331"/>
            <a:ext cx="2923809" cy="168571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6123" y="216335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设置选中的分类以及学校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06400" y="5561013"/>
            <a:ext cx="5835650" cy="308674"/>
          </a:xfrm>
          <a:prstGeom prst="rect">
            <a:avLst/>
          </a:prstGeom>
        </p:spPr>
        <p:txBody>
          <a:bodyPr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8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首页包括了课程的推荐、展示，以及实现登录、注册功能。</a:t>
            </a:r>
            <a:endParaRPr kumimoji="0" lang="zh-CN" altLang="en-US" sz="128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30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189717" y="300521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课程</a:t>
            </a:r>
            <a:endParaRPr kumimoji="0" lang="zh-CN" altLang="en-US" sz="2800" kern="1200" cap="none" spc="0" normalizeH="0" baseline="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+mn-cs"/>
            </a:endParaRPr>
          </a:p>
        </p:txBody>
      </p:sp>
      <p:grpSp>
        <p:nvGrpSpPr>
          <p:cNvPr id="10246" name="组合 10"/>
          <p:cNvGrpSpPr/>
          <p:nvPr/>
        </p:nvGrpSpPr>
        <p:grpSpPr>
          <a:xfrm>
            <a:off x="825500" y="473076"/>
            <a:ext cx="10652125" cy="5430837"/>
            <a:chOff x="403225" y="566738"/>
            <a:chExt cx="10652125" cy="5430837"/>
          </a:xfrm>
        </p:grpSpPr>
        <p:cxnSp>
          <p:nvCxnSpPr>
            <p:cNvPr id="4" name="直接连接符 3"/>
            <p:cNvCxnSpPr>
              <a:stCxn id="9" idx="3"/>
            </p:cNvCxnSpPr>
            <p:nvPr/>
          </p:nvCxnSpPr>
          <p:spPr>
            <a:xfrm flipV="1">
              <a:off x="1670253" y="566738"/>
              <a:ext cx="9385097" cy="8905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403226" y="2108200"/>
              <a:ext cx="6204052" cy="3889375"/>
            </a:xfrm>
            <a:prstGeom prst="rect">
              <a:avLst/>
            </a:prstGeom>
            <a:solidFill>
              <a:srgbClr val="B47554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任意多边形: 形状 10"/>
            <p:cNvSpPr/>
            <p:nvPr/>
          </p:nvSpPr>
          <p:spPr>
            <a:xfrm>
              <a:off x="403225" y="2428875"/>
              <a:ext cx="476250" cy="952500"/>
            </a:xfrm>
            <a:custGeom>
              <a:avLst/>
              <a:gdLst>
                <a:gd name="connsiteX0" fmla="*/ 0 w 595086"/>
                <a:gd name="connsiteY0" fmla="*/ 0 h 1190172"/>
                <a:gd name="connsiteX1" fmla="*/ 595086 w 595086"/>
                <a:gd name="connsiteY1" fmla="*/ 595086 h 1190172"/>
                <a:gd name="connsiteX2" fmla="*/ 0 w 595086"/>
                <a:gd name="connsiteY2" fmla="*/ 1190172 h 119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086" h="1190172">
                  <a:moveTo>
                    <a:pt x="0" y="0"/>
                  </a:moveTo>
                  <a:cubicBezTo>
                    <a:pt x="328657" y="0"/>
                    <a:pt x="595086" y="266429"/>
                    <a:pt x="595086" y="595086"/>
                  </a:cubicBezTo>
                  <a:cubicBezTo>
                    <a:pt x="595086" y="923743"/>
                    <a:pt x="328657" y="1190172"/>
                    <a:pt x="0" y="1190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任意多边形: 形状 11"/>
            <p:cNvSpPr/>
            <p:nvPr/>
          </p:nvSpPr>
          <p:spPr>
            <a:xfrm>
              <a:off x="403225" y="3578225"/>
              <a:ext cx="476250" cy="950913"/>
            </a:xfrm>
            <a:custGeom>
              <a:avLst/>
              <a:gdLst>
                <a:gd name="connsiteX0" fmla="*/ 0 w 595086"/>
                <a:gd name="connsiteY0" fmla="*/ 0 h 1190172"/>
                <a:gd name="connsiteX1" fmla="*/ 595086 w 595086"/>
                <a:gd name="connsiteY1" fmla="*/ 595086 h 1190172"/>
                <a:gd name="connsiteX2" fmla="*/ 0 w 595086"/>
                <a:gd name="connsiteY2" fmla="*/ 1190172 h 119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086" h="1190172">
                  <a:moveTo>
                    <a:pt x="0" y="0"/>
                  </a:moveTo>
                  <a:cubicBezTo>
                    <a:pt x="328657" y="0"/>
                    <a:pt x="595086" y="266429"/>
                    <a:pt x="595086" y="595086"/>
                  </a:cubicBezTo>
                  <a:cubicBezTo>
                    <a:pt x="595086" y="923743"/>
                    <a:pt x="328657" y="1190172"/>
                    <a:pt x="0" y="1190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任意多边形: 形状 12"/>
            <p:cNvSpPr/>
            <p:nvPr/>
          </p:nvSpPr>
          <p:spPr>
            <a:xfrm>
              <a:off x="403225" y="4725988"/>
              <a:ext cx="476250" cy="952500"/>
            </a:xfrm>
            <a:custGeom>
              <a:avLst/>
              <a:gdLst>
                <a:gd name="connsiteX0" fmla="*/ 0 w 595086"/>
                <a:gd name="connsiteY0" fmla="*/ 0 h 1190172"/>
                <a:gd name="connsiteX1" fmla="*/ 595086 w 595086"/>
                <a:gd name="connsiteY1" fmla="*/ 595086 h 1190172"/>
                <a:gd name="connsiteX2" fmla="*/ 0 w 595086"/>
                <a:gd name="connsiteY2" fmla="*/ 1190172 h 119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086" h="1190172">
                  <a:moveTo>
                    <a:pt x="0" y="0"/>
                  </a:moveTo>
                  <a:cubicBezTo>
                    <a:pt x="328657" y="0"/>
                    <a:pt x="595086" y="266429"/>
                    <a:pt x="595086" y="595086"/>
                  </a:cubicBezTo>
                  <a:cubicBezTo>
                    <a:pt x="595086" y="923743"/>
                    <a:pt x="328657" y="1190172"/>
                    <a:pt x="0" y="1190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17513" y="3479800"/>
              <a:ext cx="57404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17513" y="4630738"/>
              <a:ext cx="57404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55" name="组合 16"/>
            <p:cNvGrpSpPr/>
            <p:nvPr/>
          </p:nvGrpSpPr>
          <p:grpSpPr>
            <a:xfrm>
              <a:off x="1179513" y="2370138"/>
              <a:ext cx="4905375" cy="715096"/>
              <a:chOff x="1378503" y="2047789"/>
              <a:chExt cx="4905827" cy="715421"/>
            </a:xfrm>
          </p:grpSpPr>
          <p:sp>
            <p:nvSpPr>
              <p:cNvPr id="10262" name="矩形 17"/>
              <p:cNvSpPr/>
              <p:nvPr/>
            </p:nvSpPr>
            <p:spPr>
              <a:xfrm>
                <a:off x="1378503" y="2429441"/>
                <a:ext cx="4905827" cy="3337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20000"/>
                  </a:lnSpc>
                  <a:spcBef>
                    <a:spcPct val="20000"/>
                  </a:spcBef>
                  <a:buFontTx/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/>
                    <a:ea typeface="冬青黑体简体中文 W3"/>
                  </a:rPr>
                  <a:t>课程展示（包括图片、标签、名称以及教师）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/>
                  <a:ea typeface="冬青黑体简体中文 W3"/>
                </a:endParaRPr>
              </a:p>
            </p:txBody>
          </p:sp>
          <p:sp>
            <p:nvSpPr>
              <p:cNvPr id="10263" name="矩形 18"/>
              <p:cNvSpPr/>
              <p:nvPr/>
            </p:nvSpPr>
            <p:spPr>
              <a:xfrm>
                <a:off x="1378503" y="2047789"/>
                <a:ext cx="2241974" cy="4358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just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迷你简菱心"/>
                    <a:ea typeface="迷你简菱心"/>
                  </a:rPr>
                  <a:t>课程展示</a:t>
                </a:r>
                <a:endParaRPr lang="zh-CN" altLang="en-US" sz="2000" dirty="0">
                  <a:solidFill>
                    <a:schemeClr val="bg1"/>
                  </a:solidFill>
                  <a:latin typeface="迷你简菱心"/>
                  <a:ea typeface="迷你简菱心"/>
                </a:endParaRPr>
              </a:p>
            </p:txBody>
          </p:sp>
        </p:grpSp>
        <p:grpSp>
          <p:nvGrpSpPr>
            <p:cNvPr id="10256" name="组合 19"/>
            <p:cNvGrpSpPr/>
            <p:nvPr/>
          </p:nvGrpSpPr>
          <p:grpSpPr>
            <a:xfrm>
              <a:off x="1179513" y="3575050"/>
              <a:ext cx="4905375" cy="715096"/>
              <a:chOff x="1378503" y="2047789"/>
              <a:chExt cx="4905827" cy="715421"/>
            </a:xfrm>
          </p:grpSpPr>
          <p:sp>
            <p:nvSpPr>
              <p:cNvPr id="10260" name="矩形 20"/>
              <p:cNvSpPr/>
              <p:nvPr/>
            </p:nvSpPr>
            <p:spPr>
              <a:xfrm>
                <a:off x="1378503" y="2429441"/>
                <a:ext cx="4905827" cy="3337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20000"/>
                  </a:lnSpc>
                  <a:spcBef>
                    <a:spcPct val="20000"/>
                  </a:spcBef>
                  <a:buFontTx/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/>
                    <a:ea typeface="冬青黑体简体中文 W3"/>
                  </a:rPr>
                  <a:t>鼠标移动到课程上时，图片微微上移，同时变为手型光标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/>
                  <a:ea typeface="冬青黑体简体中文 W3"/>
                </a:endParaRPr>
              </a:p>
            </p:txBody>
          </p:sp>
          <p:sp>
            <p:nvSpPr>
              <p:cNvPr id="10261" name="矩形 21"/>
              <p:cNvSpPr/>
              <p:nvPr/>
            </p:nvSpPr>
            <p:spPr>
              <a:xfrm>
                <a:off x="1378503" y="2047789"/>
                <a:ext cx="2241974" cy="4358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just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迷你简菱心"/>
                    <a:ea typeface="迷你简菱心"/>
                  </a:rPr>
                  <a:t>图片动效</a:t>
                </a:r>
                <a:endParaRPr lang="zh-CN" altLang="en-US" sz="2000" dirty="0">
                  <a:solidFill>
                    <a:schemeClr val="bg1"/>
                  </a:solidFill>
                  <a:latin typeface="迷你简菱心"/>
                  <a:ea typeface="迷你简菱心"/>
                </a:endParaRPr>
              </a:p>
            </p:txBody>
          </p:sp>
        </p:grpSp>
        <p:grpSp>
          <p:nvGrpSpPr>
            <p:cNvPr id="10257" name="组合 22"/>
            <p:cNvGrpSpPr/>
            <p:nvPr/>
          </p:nvGrpSpPr>
          <p:grpSpPr>
            <a:xfrm>
              <a:off x="1179513" y="4708525"/>
              <a:ext cx="4905375" cy="715096"/>
              <a:chOff x="1378503" y="2047789"/>
              <a:chExt cx="4905827" cy="715421"/>
            </a:xfrm>
          </p:grpSpPr>
          <p:sp>
            <p:nvSpPr>
              <p:cNvPr id="10258" name="矩形 23"/>
              <p:cNvSpPr/>
              <p:nvPr/>
            </p:nvSpPr>
            <p:spPr>
              <a:xfrm>
                <a:off x="1378503" y="2429441"/>
                <a:ext cx="4905827" cy="33376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eaLnBrk="1" hangingPunct="1">
                  <a:lnSpc>
                    <a:spcPct val="120000"/>
                  </a:lnSpc>
                  <a:spcBef>
                    <a:spcPct val="20000"/>
                  </a:spcBef>
                  <a:buFontTx/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冬青黑体简体中文 W3"/>
                    <a:ea typeface="冬青黑体简体中文 W3"/>
                  </a:rPr>
                  <a:t>鼠标移动到课程名称上时，名称变为蓝色</a:t>
                </a:r>
                <a:endParaRPr lang="en-US" altLang="zh-CN" sz="1400" dirty="0">
                  <a:solidFill>
                    <a:schemeClr val="bg1"/>
                  </a:solidFill>
                  <a:latin typeface="冬青黑体简体中文 W3"/>
                  <a:ea typeface="冬青黑体简体中文 W3"/>
                </a:endParaRPr>
              </a:p>
            </p:txBody>
          </p:sp>
          <p:sp>
            <p:nvSpPr>
              <p:cNvPr id="10259" name="矩形 24"/>
              <p:cNvSpPr/>
              <p:nvPr/>
            </p:nvSpPr>
            <p:spPr>
              <a:xfrm>
                <a:off x="1378503" y="2047789"/>
                <a:ext cx="2241974" cy="43583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228600" indent="-228600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just"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迷你简菱心"/>
                    <a:ea typeface="迷你简菱心"/>
                  </a:rPr>
                  <a:t>文字动效</a:t>
                </a:r>
                <a:endParaRPr lang="zh-CN" altLang="en-US" sz="2000" dirty="0">
                  <a:solidFill>
                    <a:schemeClr val="bg1"/>
                  </a:solidFill>
                  <a:latin typeface="迷你简菱心"/>
                  <a:ea typeface="迷你简菱心"/>
                </a:endParaRPr>
              </a:p>
            </p:txBody>
          </p:sp>
        </p:grp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1641" y="825553"/>
            <a:ext cx="2228571" cy="209523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0" y="3013338"/>
            <a:ext cx="2228571" cy="209523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021" y="3008576"/>
            <a:ext cx="2228571" cy="2095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4" name="直接连接符 3"/>
          <p:cNvCxnSpPr>
            <a:stCxn id="9" idx="3"/>
          </p:cNvCxnSpPr>
          <p:nvPr/>
        </p:nvCxnSpPr>
        <p:spPr>
          <a:xfrm>
            <a:off x="3528819" y="562131"/>
            <a:ext cx="7526532" cy="4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189717" y="300521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课程数据获取</a:t>
            </a:r>
            <a:endParaRPr kumimoji="0" lang="zh-CN" altLang="en-US" sz="2800" kern="1200" cap="none" spc="0" normalizeH="0" baseline="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5138" y="1001386"/>
            <a:ext cx="849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 err="1"/>
              <a:t>pinia</a:t>
            </a:r>
            <a:r>
              <a:rPr lang="zh-CN" altLang="en-US" dirty="0"/>
              <a:t>进行本地数据的存储与获取，创建</a:t>
            </a:r>
            <a:r>
              <a:rPr lang="en-US" altLang="zh-CN" dirty="0" err="1"/>
              <a:t>pinia</a:t>
            </a:r>
            <a:r>
              <a:rPr lang="zh-CN" altLang="en-US" dirty="0"/>
              <a:t>仓库后创建相关的对象以及方法。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421" y="1548363"/>
            <a:ext cx="5688758" cy="32400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860" y="1548363"/>
            <a:ext cx="5780719" cy="32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21"/>
          <p:cNvSpPr/>
          <p:nvPr/>
        </p:nvSpPr>
        <p:spPr>
          <a:xfrm>
            <a:off x="465138" y="363538"/>
            <a:ext cx="360363" cy="376238"/>
          </a:xfrm>
          <a:prstGeom prst="chevron">
            <a:avLst/>
          </a:prstGeom>
          <a:solidFill>
            <a:srgbClr val="B47554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箭头: V 形 22"/>
          <p:cNvSpPr/>
          <p:nvPr/>
        </p:nvSpPr>
        <p:spPr>
          <a:xfrm>
            <a:off x="746125" y="363538"/>
            <a:ext cx="360363" cy="376238"/>
          </a:xfrm>
          <a:prstGeom prst="chevron">
            <a:avLst/>
          </a:prstGeom>
          <a:solidFill>
            <a:srgbClr val="1B2F47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4" name="直接连接符 3"/>
          <p:cNvCxnSpPr>
            <a:stCxn id="9" idx="3"/>
          </p:cNvCxnSpPr>
          <p:nvPr/>
        </p:nvCxnSpPr>
        <p:spPr>
          <a:xfrm>
            <a:off x="2810674" y="562131"/>
            <a:ext cx="8244677" cy="4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1239500" y="468313"/>
            <a:ext cx="323850" cy="187325"/>
            <a:chOff x="9419771" y="-562044"/>
            <a:chExt cx="551543" cy="187323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9419771" y="-562044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19771" y="-468383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9419771" y="-374721"/>
              <a:ext cx="551543" cy="0"/>
            </a:xfrm>
            <a:prstGeom prst="line">
              <a:avLst/>
            </a:prstGeom>
            <a:ln w="28575" cap="rnd">
              <a:solidFill>
                <a:srgbClr val="1B2F4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189717" y="300521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solidFill>
                  <a:srgbClr val="B47554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路由管理</a:t>
            </a:r>
            <a:endParaRPr kumimoji="0" lang="zh-CN" altLang="en-US" sz="2800" kern="1200" cap="none" spc="0" normalizeH="0" baseline="0" noProof="0" dirty="0">
              <a:solidFill>
                <a:srgbClr val="B47554"/>
              </a:solidFill>
              <a:latin typeface="方正尚酷简体" panose="03000509000000000000" pitchFamily="65" charset="-122"/>
              <a:ea typeface="方正尚酷简体" panose="03000509000000000000" pitchFamily="65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5138" y="1001386"/>
            <a:ext cx="672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vue</a:t>
            </a:r>
            <a:r>
              <a:rPr lang="en-US" altLang="zh-CN" dirty="0"/>
              <a:t>-router</a:t>
            </a:r>
            <a:r>
              <a:rPr lang="zh-CN" altLang="en-US" dirty="0"/>
              <a:t>，添加对应的路由以及路由守卫，实现权限管理。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138" y="1440988"/>
            <a:ext cx="5037947" cy="24506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197" y="2666319"/>
            <a:ext cx="7482665" cy="3476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0" y="0"/>
            <a:ext cx="56737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6505575" y="9525"/>
            <a:ext cx="5692775" cy="6834188"/>
          </a:xfrm>
          <a:prstGeom prst="rect">
            <a:avLst/>
          </a:prstGeom>
          <a:solidFill>
            <a:schemeClr val="bg1">
              <a:lumMod val="9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0" rIns="121920" bIns="609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等腰三角形 9"/>
          <p:cNvSpPr/>
          <p:nvPr/>
        </p:nvSpPr>
        <p:spPr>
          <a:xfrm rot="5400000">
            <a:off x="3699669" y="2791619"/>
            <a:ext cx="6858000" cy="1227138"/>
          </a:xfrm>
          <a:custGeom>
            <a:avLst/>
            <a:gdLst>
              <a:gd name="connsiteX0" fmla="*/ 0 w 5143500"/>
              <a:gd name="connsiteY0" fmla="*/ 5143500 h 5143500"/>
              <a:gd name="connsiteX1" fmla="*/ 257175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-1" fmla="*/ 0 w 5143500"/>
              <a:gd name="connsiteY0-2" fmla="*/ 920821 h 920821"/>
              <a:gd name="connsiteX1-3" fmla="*/ 2366267 w 5143500"/>
              <a:gd name="connsiteY1-4" fmla="*/ 0 h 920821"/>
              <a:gd name="connsiteX2-5" fmla="*/ 5143500 w 5143500"/>
              <a:gd name="connsiteY2-6" fmla="*/ 920821 h 920821"/>
              <a:gd name="connsiteX3-7" fmla="*/ 0 w 5143500"/>
              <a:gd name="connsiteY3-8" fmla="*/ 920821 h 9208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43500" h="920821">
                <a:moveTo>
                  <a:pt x="0" y="920821"/>
                </a:moveTo>
                <a:lnTo>
                  <a:pt x="2366267" y="0"/>
                </a:lnTo>
                <a:lnTo>
                  <a:pt x="5143500" y="920821"/>
                </a:lnTo>
                <a:lnTo>
                  <a:pt x="0" y="9208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 rot="6589231">
            <a:off x="2805906" y="3332956"/>
            <a:ext cx="9696450" cy="1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7331075" y="4589463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7858125" y="-112712"/>
            <a:ext cx="1033463" cy="28813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7654925" y="-508000"/>
            <a:ext cx="1033463" cy="2881313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3"/>
          <p:cNvSpPr/>
          <p:nvPr/>
        </p:nvSpPr>
        <p:spPr>
          <a:xfrm rot="17382111">
            <a:off x="3388519" y="5426869"/>
            <a:ext cx="6305550" cy="487363"/>
          </a:xfrm>
          <a:custGeom>
            <a:avLst/>
            <a:gdLst>
              <a:gd name="connsiteX0" fmla="*/ 0 w 4289452"/>
              <a:gd name="connsiteY0" fmla="*/ 0 h 360040"/>
              <a:gd name="connsiteX1" fmla="*/ 4289452 w 4289452"/>
              <a:gd name="connsiteY1" fmla="*/ 0 h 360040"/>
              <a:gd name="connsiteX2" fmla="*/ 4289452 w 4289452"/>
              <a:gd name="connsiteY2" fmla="*/ 360040 h 360040"/>
              <a:gd name="connsiteX3" fmla="*/ 0 w 4289452"/>
              <a:gd name="connsiteY3" fmla="*/ 360040 h 360040"/>
              <a:gd name="connsiteX4" fmla="*/ 0 w 4289452"/>
              <a:gd name="connsiteY4" fmla="*/ 0 h 360040"/>
              <a:gd name="connsiteX0-1" fmla="*/ 0 w 4729340"/>
              <a:gd name="connsiteY0-2" fmla="*/ 5616 h 365656"/>
              <a:gd name="connsiteX1-3" fmla="*/ 4729340 w 4729340"/>
              <a:gd name="connsiteY1-4" fmla="*/ 0 h 365656"/>
              <a:gd name="connsiteX2-5" fmla="*/ 4289452 w 4729340"/>
              <a:gd name="connsiteY2-6" fmla="*/ 365656 h 365656"/>
              <a:gd name="connsiteX3-7" fmla="*/ 0 w 4729340"/>
              <a:gd name="connsiteY3-8" fmla="*/ 365656 h 365656"/>
              <a:gd name="connsiteX4-9" fmla="*/ 0 w 4729340"/>
              <a:gd name="connsiteY4-10" fmla="*/ 5616 h 3656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729340" h="365656">
                <a:moveTo>
                  <a:pt x="0" y="5616"/>
                </a:moveTo>
                <a:lnTo>
                  <a:pt x="4729340" y="0"/>
                </a:lnTo>
                <a:lnTo>
                  <a:pt x="4289452" y="365656"/>
                </a:lnTo>
                <a:lnTo>
                  <a:pt x="0" y="365656"/>
                </a:lnTo>
                <a:lnTo>
                  <a:pt x="0" y="5616"/>
                </a:lnTo>
                <a:close/>
              </a:path>
            </a:pathLst>
          </a:custGeom>
          <a:solidFill>
            <a:srgbClr val="B47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1313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MH_Entry_1">
            <a:hlinkClick r:id="rId2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4375" y="1462405"/>
            <a:ext cx="5105400" cy="1645920"/>
          </a:xfrm>
          <a:prstGeom prst="rect">
            <a:avLst/>
          </a:prstGeom>
          <a:noFill/>
          <a:ln>
            <a:noFill/>
          </a:ln>
        </p:spPr>
        <p:txBody>
          <a:bodyPr lIns="35840" tIns="0" rIns="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560" b="0" i="0" u="none" strike="noStrike" kern="1200" cap="none" spc="0" normalizeH="0" baseline="0" noProof="0" dirty="0">
                <a:ln>
                  <a:noFill/>
                </a:ln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02    </a:t>
            </a:r>
            <a:endParaRPr kumimoji="0" lang="en-US" altLang="zh-CN" sz="2560" b="0" i="0" u="none" strike="noStrike" kern="1200" cap="none" spc="0" normalizeH="0" baseline="0" noProof="0" dirty="0">
              <a:ln>
                <a:noFill/>
              </a:ln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665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  <a:r>
              <a:rPr lang="zh-CN" altLang="en-US" sz="2665" dirty="0">
                <a:solidFill>
                  <a:srgbClr val="B475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665" dirty="0">
              <a:solidFill>
                <a:srgbClr val="B475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6400" y="5561013"/>
            <a:ext cx="5835650" cy="3086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8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首页包括了课程的推荐、展示，以及实现登录、注册功能。</a:t>
            </a:r>
            <a:endParaRPr kumimoji="0" lang="zh-CN" altLang="en-US" sz="128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38163" y="5346700"/>
            <a:ext cx="2027238" cy="0"/>
          </a:xfrm>
          <a:prstGeom prst="line">
            <a:avLst/>
          </a:prstGeom>
          <a:noFill/>
          <a:ln>
            <a:solidFill>
              <a:srgbClr val="B475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文本框 10"/>
          <p:cNvSpPr txBox="1"/>
          <p:nvPr/>
        </p:nvSpPr>
        <p:spPr>
          <a:xfrm>
            <a:off x="6301215" y="372510"/>
            <a:ext cx="5907683" cy="65131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1730" kern="1200" cap="none" spc="0" normalizeH="0" baseline="0" noProof="0" dirty="0">
                <a:solidFill>
                  <a:schemeClr val="bg1">
                    <a:alpha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+mn-ea"/>
                <a:cs typeface="+mn-cs"/>
              </a:rPr>
              <a:t>02</a:t>
            </a:r>
            <a:endParaRPr kumimoji="0" lang="zh-CN" altLang="en-US" sz="41730" kern="1200" cap="none" spc="0" normalizeH="0" baseline="0" noProof="0" dirty="0">
              <a:solidFill>
                <a:schemeClr val="bg1">
                  <a:alpha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+mn-ea"/>
              <a:cs typeface="+mn-cs"/>
            </a:endParaRPr>
          </a:p>
        </p:txBody>
      </p:sp>
      <p:pic>
        <p:nvPicPr>
          <p:cNvPr id="8207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475" y="222250"/>
            <a:ext cx="1936750" cy="569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30" grpId="0"/>
      <p:bldP spid="4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10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11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12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13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14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15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16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17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18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19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2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20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21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2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3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4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5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26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27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28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29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3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30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31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32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33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34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35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36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37.xml><?xml version="1.0" encoding="utf-8"?>
<p:tagLst xmlns:p="http://schemas.openxmlformats.org/presentationml/2006/main">
  <p:tag name="KSO_WM_DIAGRAM_VIRTUALLY_FRAME" val="{&quot;height&quot;:427.62496062992125,&quot;left&quot;:65,&quot;top&quot;:37.250078740157484,&quot;width&quot;:838.75}"/>
</p:tagLst>
</file>

<file path=ppt/tags/tag38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39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40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1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2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3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4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5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6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7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8.xml><?xml version="1.0" encoding="utf-8"?>
<p:tagLst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9.xml><?xml version="1.0" encoding="utf-8"?>
<p:tagLst xmlns:p="http://schemas.openxmlformats.org/presentationml/2006/main">
  <p:tag name="COMMONDATA" val="eyJoZGlkIjoiYWJmNTAxYTA0NTllZTU0OWY5NWY0MWNlMzBjNGU2OTYifQ=="/>
</p:tagLst>
</file>

<file path=ppt/tags/tag5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6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7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8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ags/tag9.xml><?xml version="1.0" encoding="utf-8"?>
<p:tagLst xmlns:p="http://schemas.openxmlformats.org/presentationml/2006/main">
  <p:tag name="KSO_WM_DIAGRAM_VIRTUALLY_FRAME" val="{&quot;height&quot;:327.3,&quot;left&quot;:520.5250393700787,&quot;top&quot;:183,&quot;width&quot;:352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ppt1</Template>
  <TotalTime>0</TotalTime>
  <Words>2815</Words>
  <Application>WPS 演示</Application>
  <PresentationFormat>宽屏</PresentationFormat>
  <Paragraphs>260</Paragraphs>
  <Slides>41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9" baseType="lpstr">
      <vt:lpstr>Arial</vt:lpstr>
      <vt:lpstr>宋体</vt:lpstr>
      <vt:lpstr>Wingdings</vt:lpstr>
      <vt:lpstr>Calibri</vt:lpstr>
      <vt:lpstr>Calibri Light</vt:lpstr>
      <vt:lpstr>微软雅黑</vt:lpstr>
      <vt:lpstr>Agency FB</vt:lpstr>
      <vt:lpstr>方正尚酷简体</vt:lpstr>
      <vt:lpstr>冬青黑体简体中文 W3</vt:lpstr>
      <vt:lpstr>迷你简菱心</vt:lpstr>
      <vt:lpstr>方正兰亭纤黑简体</vt:lpstr>
      <vt:lpstr>黑体</vt:lpstr>
      <vt:lpstr>Impact</vt:lpstr>
      <vt:lpstr>冬青黑体简体中文 W3</vt:lpstr>
      <vt:lpstr>迷你简菱心</vt:lpstr>
      <vt:lpstr>Arial Unicode MS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“自测题库”页面设计</vt:lpstr>
      <vt:lpstr>学生和教师账号在自测题库中，可以创建在线自测题目，题目包括单选、多选、判断题和简答题（含答案）</vt:lpstr>
      <vt:lpstr>学生和教师账号可利用自测题库，自动生成一份自测试卷，生成试卷时，可在自测题目中随机或选定一些题目，选择题还可控制答案选项随机排列，控制参数还包括是否允许答题后查看答案、回退答题等。 </vt:lpstr>
      <vt:lpstr>学生和教师账号可利用自测题库，自动生成一份自测试卷，生成试卷时，可在自测题目中随机或选定一些题目，选择题还可控制答案选项随机排列，控制参数还包括是否允许答题后查看答案、回退答题等。 </vt:lpstr>
      <vt:lpstr>教师账号创建的自测试题可以发布给学生；学生创建的自测试题只可以自用。</vt:lpstr>
      <vt:lpstr>学生按自测试卷进行答题、自测。测试过程和结果展示按试卷控制参数设置进行处理</vt:lpstr>
      <vt:lpstr>学生按自测试卷进行答题、自测。测试过程和结果展示按试卷控制参数设置进行处理</vt:lpstr>
      <vt:lpstr>学生按自测试卷进行答题、自测。测试过程和结果展示按试卷控制参数设置进行处理</vt:lpstr>
      <vt:lpstr>学生按自测试卷进行答题、自测。测试过程和结果展示按试卷控制参数设置进行处理</vt:lpstr>
      <vt:lpstr>点击太阳/月亮图标 进行白天/黑夜 模式切换 chatbot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xiaotong</dc:creator>
  <cp:lastModifiedBy>可爱绿头鸭</cp:lastModifiedBy>
  <cp:revision>72</cp:revision>
  <dcterms:created xsi:type="dcterms:W3CDTF">2022-04-27T03:42:00Z</dcterms:created>
  <dcterms:modified xsi:type="dcterms:W3CDTF">2024-12-29T11:11:28Z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EE41DCD7145D40048FB89120D257C9EA_12</vt:lpwstr>
  </property>
  <property fmtid="{D5CDD505-2E9C-101B-9397-08002B2CF9AE}" pid="3" name="KSOProductBuildVer">
    <vt:lpwstr>2052-12.1.0.19770</vt:lpwstr>
  </property>
</Properties>
</file>